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Lst>
  <p:notesMasterIdLst>
    <p:notesMasterId r:id="rId16"/>
  </p:notesMasterIdLst>
  <p:sldIdLst>
    <p:sldId id="257" r:id="rId2"/>
    <p:sldId id="272" r:id="rId3"/>
    <p:sldId id="273" r:id="rId4"/>
    <p:sldId id="261" r:id="rId5"/>
    <p:sldId id="258" r:id="rId6"/>
    <p:sldId id="274" r:id="rId7"/>
    <p:sldId id="276" r:id="rId8"/>
    <p:sldId id="275" r:id="rId9"/>
    <p:sldId id="278" r:id="rId10"/>
    <p:sldId id="279" r:id="rId11"/>
    <p:sldId id="280" r:id="rId12"/>
    <p:sldId id="281" r:id="rId13"/>
    <p:sldId id="263"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D6DF"/>
    <a:srgbClr val="85E0E7"/>
    <a:srgbClr val="BABABA"/>
    <a:srgbClr val="30353F"/>
    <a:srgbClr val="43CDD9"/>
    <a:srgbClr val="667181"/>
    <a:srgbClr val="DBDBDB"/>
    <a:srgbClr val="515A6B"/>
    <a:srgbClr val="AFBBBD"/>
    <a:srgbClr val="8FA0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52" autoAdjust="0"/>
  </p:normalViewPr>
  <p:slideViewPr>
    <p:cSldViewPr snapToGrid="0" showGuides="1">
      <p:cViewPr varScale="1">
        <p:scale>
          <a:sx n="115" d="100"/>
          <a:sy n="115" d="100"/>
        </p:scale>
        <p:origin x="372" y="108"/>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5 Selected Countries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GDPP</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Congo, Dem. Rep.</c:v>
                </c:pt>
                <c:pt idx="1">
                  <c:v>Niger</c:v>
                </c:pt>
                <c:pt idx="2">
                  <c:v>Central African Republic</c:v>
                </c:pt>
                <c:pt idx="3">
                  <c:v>Sierra Leone</c:v>
                </c:pt>
                <c:pt idx="4">
                  <c:v>Haiti</c:v>
                </c:pt>
              </c:strCache>
            </c:strRef>
          </c:cat>
          <c:val>
            <c:numRef>
              <c:f>Sheet1!$B$2:$B$6</c:f>
              <c:numCache>
                <c:formatCode>General</c:formatCode>
                <c:ptCount val="5"/>
                <c:pt idx="0">
                  <c:v>334</c:v>
                </c:pt>
                <c:pt idx="1">
                  <c:v>348</c:v>
                </c:pt>
                <c:pt idx="2">
                  <c:v>446</c:v>
                </c:pt>
                <c:pt idx="3">
                  <c:v>399</c:v>
                </c:pt>
                <c:pt idx="4">
                  <c:v>662</c:v>
                </c:pt>
              </c:numCache>
            </c:numRef>
          </c:val>
          <c:extLst>
            <c:ext xmlns:c16="http://schemas.microsoft.com/office/drawing/2014/chart" uri="{C3380CC4-5D6E-409C-BE32-E72D297353CC}">
              <c16:uniqueId val="{00000006-51DE-481D-80B4-5A96AB882B40}"/>
            </c:ext>
          </c:extLst>
        </c:ser>
        <c:ser>
          <c:idx val="1"/>
          <c:order val="1"/>
          <c:tx>
            <c:strRef>
              <c:f>Sheet1!$C$1</c:f>
              <c:strCache>
                <c:ptCount val="1"/>
                <c:pt idx="0">
                  <c:v>Income</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Congo, Dem. Rep.</c:v>
                </c:pt>
                <c:pt idx="1">
                  <c:v>Niger</c:v>
                </c:pt>
                <c:pt idx="2">
                  <c:v>Central African Republic</c:v>
                </c:pt>
                <c:pt idx="3">
                  <c:v>Sierra Leone</c:v>
                </c:pt>
                <c:pt idx="4">
                  <c:v>Haiti</c:v>
                </c:pt>
              </c:strCache>
            </c:strRef>
          </c:cat>
          <c:val>
            <c:numRef>
              <c:f>Sheet1!$C$2:$C$6</c:f>
              <c:numCache>
                <c:formatCode>General</c:formatCode>
                <c:ptCount val="5"/>
                <c:pt idx="0">
                  <c:v>669</c:v>
                </c:pt>
                <c:pt idx="1">
                  <c:v>814</c:v>
                </c:pt>
                <c:pt idx="2">
                  <c:v>888</c:v>
                </c:pt>
                <c:pt idx="3">
                  <c:v>1220</c:v>
                </c:pt>
                <c:pt idx="4">
                  <c:v>1500</c:v>
                </c:pt>
              </c:numCache>
            </c:numRef>
          </c:val>
          <c:extLst>
            <c:ext xmlns:c16="http://schemas.microsoft.com/office/drawing/2014/chart" uri="{C3380CC4-5D6E-409C-BE32-E72D297353CC}">
              <c16:uniqueId val="{00000007-51DE-481D-80B4-5A96AB882B40}"/>
            </c:ext>
          </c:extLst>
        </c:ser>
        <c:ser>
          <c:idx val="2"/>
          <c:order val="2"/>
          <c:tx>
            <c:strRef>
              <c:f>Sheet1!$D$1</c:f>
              <c:strCache>
                <c:ptCount val="1"/>
                <c:pt idx="0">
                  <c:v>Child Mortality</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1"/>
            <c:invertIfNegative val="0"/>
            <c:bubble3D val="0"/>
            <c:extLst>
              <c:ext xmlns:c16="http://schemas.microsoft.com/office/drawing/2014/chart" uri="{C3380CC4-5D6E-409C-BE32-E72D297353CC}">
                <c16:uniqueId val="{00000000-FDCE-473F-810B-56DE4024ED56}"/>
              </c:ext>
            </c:extLst>
          </c:dPt>
          <c:dPt>
            <c:idx val="3"/>
            <c:invertIfNegative val="0"/>
            <c:bubble3D val="0"/>
            <c:extLst>
              <c:ext xmlns:c16="http://schemas.microsoft.com/office/drawing/2014/chart" uri="{C3380CC4-5D6E-409C-BE32-E72D297353CC}">
                <c16:uniqueId val="{00000001-FDCE-473F-810B-56DE4024ED56}"/>
              </c:ext>
            </c:extLst>
          </c:dPt>
          <c:dPt>
            <c:idx val="4"/>
            <c:invertIfNegative val="0"/>
            <c:bubble3D val="0"/>
            <c:extLst>
              <c:ext xmlns:c16="http://schemas.microsoft.com/office/drawing/2014/chart" uri="{C3380CC4-5D6E-409C-BE32-E72D297353CC}">
                <c16:uniqueId val="{00000002-FDCE-473F-810B-56DE4024ED56}"/>
              </c:ext>
            </c:extLst>
          </c:dPt>
          <c:cat>
            <c:strRef>
              <c:f>Sheet1!$A$2:$A$6</c:f>
              <c:strCache>
                <c:ptCount val="5"/>
                <c:pt idx="0">
                  <c:v>Congo, Dem. Rep.</c:v>
                </c:pt>
                <c:pt idx="1">
                  <c:v>Niger</c:v>
                </c:pt>
                <c:pt idx="2">
                  <c:v>Central African Republic</c:v>
                </c:pt>
                <c:pt idx="3">
                  <c:v>Sierra Leone</c:v>
                </c:pt>
                <c:pt idx="4">
                  <c:v>Haiti</c:v>
                </c:pt>
              </c:strCache>
            </c:strRef>
          </c:cat>
          <c:val>
            <c:numRef>
              <c:f>Sheet1!$D$2:$D$6</c:f>
              <c:numCache>
                <c:formatCode>General</c:formatCode>
                <c:ptCount val="5"/>
                <c:pt idx="0">
                  <c:v>116</c:v>
                </c:pt>
                <c:pt idx="1">
                  <c:v>123</c:v>
                </c:pt>
                <c:pt idx="2">
                  <c:v>149</c:v>
                </c:pt>
                <c:pt idx="3">
                  <c:v>160</c:v>
                </c:pt>
                <c:pt idx="4">
                  <c:v>208</c:v>
                </c:pt>
              </c:numCache>
            </c:numRef>
          </c:val>
          <c:extLst>
            <c:ext xmlns:c16="http://schemas.microsoft.com/office/drawing/2014/chart" uri="{C3380CC4-5D6E-409C-BE32-E72D297353CC}">
              <c16:uniqueId val="{00000008-51DE-481D-80B4-5A96AB882B40}"/>
            </c:ext>
          </c:extLst>
        </c:ser>
        <c:dLbls>
          <c:showLegendKey val="0"/>
          <c:showVal val="0"/>
          <c:showCatName val="0"/>
          <c:showSerName val="0"/>
          <c:showPercent val="0"/>
          <c:showBubbleSize val="0"/>
        </c:dLbls>
        <c:gapWidth val="115"/>
        <c:overlap val="-20"/>
        <c:axId val="-1735754960"/>
        <c:axId val="-1735756048"/>
      </c:barChart>
      <c:catAx>
        <c:axId val="-1735754960"/>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735756048"/>
        <c:crosses val="autoZero"/>
        <c:auto val="1"/>
        <c:lblAlgn val="ctr"/>
        <c:lblOffset val="100"/>
        <c:noMultiLvlLbl val="0"/>
      </c:catAx>
      <c:valAx>
        <c:axId val="-17357560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735754960"/>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1197" b="0" i="0" u="none" strike="noStrike" kern="1200" baseline="0">
                <a:solidFill>
                  <a:schemeClr val="lt1">
                    <a:lumMod val="8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25/05/2020</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05/25/2020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05/25/2020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05/25/2020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05/25/2020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05/25/2020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05/25/2020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05/25/2020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05/25/2020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05/25/2020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05/25/2020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05/25/2020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05/25/2020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05/25/2020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001407" y="3444079"/>
            <a:ext cx="6189195"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Clustering Assignment </a:t>
            </a:r>
          </a:p>
        </p:txBody>
      </p:sp>
      <p:sp>
        <p:nvSpPr>
          <p:cNvPr id="21" name="TextBox 20"/>
          <p:cNvSpPr txBox="1"/>
          <p:nvPr/>
        </p:nvSpPr>
        <p:spPr>
          <a:xfrm>
            <a:off x="4338312" y="4150067"/>
            <a:ext cx="3515386" cy="369332"/>
          </a:xfrm>
          <a:prstGeom prst="rect">
            <a:avLst/>
          </a:prstGeom>
          <a:noFill/>
        </p:spPr>
        <p:txBody>
          <a:bodyPr wrap="none" lIns="0" tIns="0" rIns="0" bIns="0" rtlCol="0">
            <a:spAutoFit/>
          </a:bodyPr>
          <a:lstStyle/>
          <a:p>
            <a:pPr algn="ctr">
              <a:tabLst>
                <a:tab pos="347663" algn="l"/>
              </a:tabLst>
            </a:pPr>
            <a:r>
              <a:rPr lang="en-US" sz="2400" b="1" dirty="0">
                <a:solidFill>
                  <a:schemeClr val="bg1"/>
                </a:solidFill>
                <a:latin typeface="+mj-lt"/>
              </a:rPr>
              <a:t>Soumya Prakash Parida</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3784477" y="165381"/>
            <a:ext cx="4623061"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Hierarchical Clustering </a:t>
            </a:r>
          </a:p>
        </p:txBody>
      </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9</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4" name="Picture 3" descr="A circuit board&#10;&#10;Description automatically generated">
            <a:extLst>
              <a:ext uri="{FF2B5EF4-FFF2-40B4-BE49-F238E27FC236}">
                <a16:creationId xmlns:a16="http://schemas.microsoft.com/office/drawing/2014/main" id="{BF2B82B0-26A4-4249-9CCA-63AF8F0AB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488" y="722005"/>
            <a:ext cx="8223147" cy="2760268"/>
          </a:xfrm>
          <a:prstGeom prst="rect">
            <a:avLst/>
          </a:prstGeom>
        </p:spPr>
      </p:pic>
      <p:pic>
        <p:nvPicPr>
          <p:cNvPr id="7" name="Picture 6" descr="A close up of a logo&#10;&#10;Description automatically generated">
            <a:extLst>
              <a:ext uri="{FF2B5EF4-FFF2-40B4-BE49-F238E27FC236}">
                <a16:creationId xmlns:a16="http://schemas.microsoft.com/office/drawing/2014/main" id="{170538C5-7397-47AB-8552-D5E21BBB90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7046" y="3594876"/>
            <a:ext cx="8223147" cy="2760268"/>
          </a:xfrm>
          <a:prstGeom prst="rect">
            <a:avLst/>
          </a:prstGeom>
        </p:spPr>
      </p:pic>
      <p:sp>
        <p:nvSpPr>
          <p:cNvPr id="12" name="Rectangle 11">
            <a:extLst>
              <a:ext uri="{FF2B5EF4-FFF2-40B4-BE49-F238E27FC236}">
                <a16:creationId xmlns:a16="http://schemas.microsoft.com/office/drawing/2014/main" id="{C019DADA-CC45-448C-A473-5E33ED160B7D}"/>
              </a:ext>
              <a:ext uri="{C183D7F6-B498-43B3-948B-1728B52AA6E4}">
                <adec:decorative xmlns:adec="http://schemas.microsoft.com/office/drawing/2017/decorative" val="1"/>
              </a:ext>
            </a:extLst>
          </p:cNvPr>
          <p:cNvSpPr/>
          <p:nvPr/>
        </p:nvSpPr>
        <p:spPr>
          <a:xfrm>
            <a:off x="8715880" y="722005"/>
            <a:ext cx="2937052" cy="2760268"/>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Single Linkage:</a:t>
            </a:r>
          </a:p>
          <a:p>
            <a:endParaRPr lang="en-US" sz="1400" b="1" dirty="0">
              <a:solidFill>
                <a:schemeClr val="tx1"/>
              </a:solidFill>
            </a:endParaRPr>
          </a:p>
          <a:p>
            <a:r>
              <a:rPr lang="en-US" sz="1400" dirty="0">
                <a:solidFill>
                  <a:schemeClr val="tx1"/>
                </a:solidFill>
              </a:rPr>
              <a:t>The single linkage method does not clearly imply any clustering. Although there are smaller groups at one side of the dendrogram.</a:t>
            </a:r>
          </a:p>
          <a:p>
            <a:endParaRPr lang="en-US" sz="1400" b="1" dirty="0">
              <a:solidFill>
                <a:schemeClr val="tx1"/>
              </a:solidFill>
            </a:endParaRPr>
          </a:p>
        </p:txBody>
      </p:sp>
      <p:sp>
        <p:nvSpPr>
          <p:cNvPr id="13" name="Rectangle 12">
            <a:extLst>
              <a:ext uri="{FF2B5EF4-FFF2-40B4-BE49-F238E27FC236}">
                <a16:creationId xmlns:a16="http://schemas.microsoft.com/office/drawing/2014/main" id="{E4067B40-25B8-4442-9C14-5B83FF919A05}"/>
              </a:ext>
              <a:ext uri="{C183D7F6-B498-43B3-948B-1728B52AA6E4}">
                <adec:decorative xmlns:adec="http://schemas.microsoft.com/office/drawing/2017/decorative" val="1"/>
              </a:ext>
            </a:extLst>
          </p:cNvPr>
          <p:cNvSpPr/>
          <p:nvPr/>
        </p:nvSpPr>
        <p:spPr>
          <a:xfrm>
            <a:off x="492733" y="3594876"/>
            <a:ext cx="2937052" cy="2760268"/>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Complete Linkage:</a:t>
            </a:r>
          </a:p>
          <a:p>
            <a:endParaRPr lang="en-US" sz="1400" b="1" dirty="0">
              <a:solidFill>
                <a:schemeClr val="tx1"/>
              </a:solidFill>
            </a:endParaRPr>
          </a:p>
          <a:p>
            <a:r>
              <a:rPr lang="en-US" sz="1400" dirty="0">
                <a:solidFill>
                  <a:schemeClr val="tx1"/>
                </a:solidFill>
              </a:rPr>
              <a:t>The dendrogram with complete linkage looks good for hierarchical clustering, as it has clearly segregated clusters. With 8 features, it gives us 3 groups and with 6 features it gives 5 clusters. This finding is similar as that from k-means preprocessing.</a:t>
            </a:r>
          </a:p>
          <a:p>
            <a:endParaRPr lang="en-US" sz="1400" dirty="0">
              <a:solidFill>
                <a:schemeClr val="tx1"/>
              </a:solidFill>
            </a:endParaRPr>
          </a:p>
          <a:p>
            <a:r>
              <a:rPr lang="en-US" sz="1400" b="1" dirty="0">
                <a:solidFill>
                  <a:schemeClr val="tx1"/>
                </a:solidFill>
              </a:rPr>
              <a:t>We will use cut-tree to identify our clusters at k = 3</a:t>
            </a:r>
            <a:endParaRPr lang="en-US" sz="1400" dirty="0">
              <a:solidFill>
                <a:schemeClr val="tx1"/>
              </a:solidFill>
            </a:endParaRPr>
          </a:p>
        </p:txBody>
      </p:sp>
      <p:sp>
        <p:nvSpPr>
          <p:cNvPr id="14" name="TextBox 13">
            <a:extLst>
              <a:ext uri="{FF2B5EF4-FFF2-40B4-BE49-F238E27FC236}">
                <a16:creationId xmlns:a16="http://schemas.microsoft.com/office/drawing/2014/main" id="{7497BCAF-051A-4E00-882A-7EBA54F353AF}"/>
              </a:ext>
            </a:extLst>
          </p:cNvPr>
          <p:cNvSpPr txBox="1"/>
          <p:nvPr/>
        </p:nvSpPr>
        <p:spPr>
          <a:xfrm>
            <a:off x="420488" y="6481180"/>
            <a:ext cx="1821011"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chemeClr val="tx1"/>
                </a:solidFill>
                <a:latin typeface="Algerian" panose="04020705040A02060702" pitchFamily="82" charset="0"/>
              </a:rPr>
              <a:t>HELP International</a:t>
            </a:r>
          </a:p>
        </p:txBody>
      </p:sp>
    </p:spTree>
    <p:extLst>
      <p:ext uri="{BB962C8B-B14F-4D97-AF65-F5344CB8AC3E}">
        <p14:creationId xmlns:p14="http://schemas.microsoft.com/office/powerpoint/2010/main" val="1409273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3784477" y="165381"/>
            <a:ext cx="4623061"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Hierarchical Clustering </a:t>
            </a:r>
          </a:p>
        </p:txBody>
      </p:sp>
      <p:sp>
        <p:nvSpPr>
          <p:cNvPr id="155" name="Rectangle 154">
            <a:extLst>
              <a:ext uri="{C183D7F6-B498-43B3-948B-1728B52AA6E4}">
                <adec:decorative xmlns:adec="http://schemas.microsoft.com/office/drawing/2017/decorative" val="1"/>
              </a:ext>
            </a:extLst>
          </p:cNvPr>
          <p:cNvSpPr/>
          <p:nvPr/>
        </p:nvSpPr>
        <p:spPr>
          <a:xfrm>
            <a:off x="1052276" y="854232"/>
            <a:ext cx="10087448" cy="2112903"/>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Clustering Output:</a:t>
            </a:r>
          </a:p>
          <a:p>
            <a:endParaRPr lang="en-US" sz="1400" dirty="0">
              <a:solidFill>
                <a:schemeClr val="tx1"/>
              </a:solidFill>
            </a:endParaRPr>
          </a:p>
          <a:p>
            <a:r>
              <a:rPr lang="en-US" sz="1400" dirty="0">
                <a:solidFill>
                  <a:schemeClr val="tx1"/>
                </a:solidFill>
              </a:rPr>
              <a:t>The below plots clearly define the 3 categories obtained through hierarchical clustering. This clustering method produced almost similar results as k-means clustering, although there are some shifts between clusters. However the edge cases remain the same which mean the outcome may remain similar.</a:t>
            </a:r>
          </a:p>
          <a:p>
            <a:endParaRPr lang="en-US" sz="1400" dirty="0">
              <a:solidFill>
                <a:schemeClr val="tx1"/>
              </a:solidFill>
            </a:endParaRPr>
          </a:p>
          <a:p>
            <a:pPr marL="285750" indent="-285750">
              <a:buFont typeface="Wingdings" panose="05000000000000000000" pitchFamily="2" charset="2"/>
              <a:buChar char="ü"/>
            </a:pPr>
            <a:r>
              <a:rPr lang="en-US" sz="1400" dirty="0">
                <a:solidFill>
                  <a:schemeClr val="tx1"/>
                </a:solidFill>
              </a:rPr>
              <a:t>Cluster 0: This cluster has high child mortality rate with low GDPP/Income. There are quite a few outliers here though regarding GDPP, which tells us that the child mortality rate is a significant factor for this cluster.</a:t>
            </a:r>
          </a:p>
          <a:p>
            <a:pPr marL="285750" indent="-285750">
              <a:buFont typeface="Wingdings" panose="05000000000000000000" pitchFamily="2" charset="2"/>
              <a:buChar char="ü"/>
            </a:pPr>
            <a:r>
              <a:rPr lang="en-US" sz="1400" dirty="0">
                <a:solidFill>
                  <a:schemeClr val="tx1"/>
                </a:solidFill>
              </a:rPr>
              <a:t>Cluster 1: Has average GDPP /income with mid level child mortality rate.</a:t>
            </a:r>
          </a:p>
          <a:p>
            <a:pPr marL="285750" indent="-285750">
              <a:buFont typeface="Wingdings" panose="05000000000000000000" pitchFamily="2" charset="2"/>
              <a:buChar char="ü"/>
            </a:pPr>
            <a:r>
              <a:rPr lang="en-US" sz="1400" dirty="0">
                <a:solidFill>
                  <a:schemeClr val="tx1"/>
                </a:solidFill>
              </a:rPr>
              <a:t>Cluster 2: Group of developed nations with very high GDPP /income with very low child mortality.</a:t>
            </a:r>
          </a:p>
        </p:txBody>
      </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341760" cy="307777"/>
          </a:xfrm>
          <a:prstGeom prst="rect">
            <a:avLst/>
          </a:prstGeom>
          <a:noFill/>
        </p:spPr>
        <p:txBody>
          <a:bodyPr wrap="none" rtlCol="0">
            <a:spAutoFit/>
          </a:bodyPr>
          <a:lstStyle/>
          <a:p>
            <a:r>
              <a:rPr lang="en-US" sz="1400" b="1" dirty="0">
                <a:solidFill>
                  <a:schemeClr val="bg1"/>
                </a:solidFill>
              </a:rPr>
              <a:t>10</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5" name="Picture 4" descr="A screenshot of a computer&#10;&#10;Description automatically generated">
            <a:extLst>
              <a:ext uri="{FF2B5EF4-FFF2-40B4-BE49-F238E27FC236}">
                <a16:creationId xmlns:a16="http://schemas.microsoft.com/office/drawing/2014/main" id="{B335E198-5DF3-4E2E-803C-8B7F3EE9B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276" y="2997130"/>
            <a:ext cx="10087448" cy="3462217"/>
          </a:xfrm>
          <a:prstGeom prst="rect">
            <a:avLst/>
          </a:prstGeom>
        </p:spPr>
      </p:pic>
      <p:sp>
        <p:nvSpPr>
          <p:cNvPr id="10" name="TextBox 9">
            <a:extLst>
              <a:ext uri="{FF2B5EF4-FFF2-40B4-BE49-F238E27FC236}">
                <a16:creationId xmlns:a16="http://schemas.microsoft.com/office/drawing/2014/main" id="{265CE568-EB05-4A2E-882B-BDE6AE7D028A}"/>
              </a:ext>
            </a:extLst>
          </p:cNvPr>
          <p:cNvSpPr txBox="1"/>
          <p:nvPr/>
        </p:nvSpPr>
        <p:spPr>
          <a:xfrm>
            <a:off x="381000" y="6345823"/>
            <a:ext cx="1821011"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chemeClr val="tx1"/>
                </a:solidFill>
                <a:latin typeface="Algerian" panose="04020705040A02060702" pitchFamily="82" charset="0"/>
              </a:rPr>
              <a:t>HELP International</a:t>
            </a:r>
          </a:p>
        </p:txBody>
      </p:sp>
    </p:spTree>
    <p:extLst>
      <p:ext uri="{BB962C8B-B14F-4D97-AF65-F5344CB8AC3E}">
        <p14:creationId xmlns:p14="http://schemas.microsoft.com/office/powerpoint/2010/main" val="3504599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3784477" y="165381"/>
            <a:ext cx="4623061"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Hierarchical Clustering </a:t>
            </a:r>
          </a:p>
        </p:txBody>
      </p:sp>
      <p:sp>
        <p:nvSpPr>
          <p:cNvPr id="155" name="Rectangle 154">
            <a:extLst>
              <a:ext uri="{C183D7F6-B498-43B3-948B-1728B52AA6E4}">
                <adec:decorative xmlns:adec="http://schemas.microsoft.com/office/drawing/2017/decorative" val="1"/>
              </a:ext>
            </a:extLst>
          </p:cNvPr>
          <p:cNvSpPr/>
          <p:nvPr/>
        </p:nvSpPr>
        <p:spPr>
          <a:xfrm>
            <a:off x="1052276" y="854232"/>
            <a:ext cx="10087448" cy="2084911"/>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Cluster Profiling:</a:t>
            </a:r>
          </a:p>
          <a:p>
            <a:endParaRPr lang="en-US" sz="1400" dirty="0">
              <a:solidFill>
                <a:schemeClr val="tx1"/>
              </a:solidFill>
            </a:endParaRPr>
          </a:p>
          <a:p>
            <a:r>
              <a:rPr lang="en-US" sz="1400" dirty="0">
                <a:solidFill>
                  <a:schemeClr val="tx1"/>
                </a:solidFill>
              </a:rPr>
              <a:t>The below box plots throw some light upon the trends for the 3 clusters identified.</a:t>
            </a:r>
          </a:p>
          <a:p>
            <a:endParaRPr lang="en-US" sz="1400" dirty="0">
              <a:solidFill>
                <a:schemeClr val="tx1"/>
              </a:solidFill>
            </a:endParaRPr>
          </a:p>
          <a:p>
            <a:r>
              <a:rPr lang="en-US" sz="1400" dirty="0">
                <a:solidFill>
                  <a:schemeClr val="tx1"/>
                </a:solidFill>
              </a:rPr>
              <a:t>Cluster 0, identified as mostly underdeveloped nations, have GDPP and Income at the bottom with mean below 1K, whereas the Child Mortality mean value is closer to 100. </a:t>
            </a:r>
          </a:p>
          <a:p>
            <a:r>
              <a:rPr lang="en-US" sz="1400" dirty="0">
                <a:solidFill>
                  <a:schemeClr val="tx1"/>
                </a:solidFill>
              </a:rPr>
              <a:t>Cluster 1, seems to be moderate in all aspects, i.e. Income is moderate (~10K Mean), and Child Mortality rate is mostly around 20.</a:t>
            </a:r>
          </a:p>
          <a:p>
            <a:r>
              <a:rPr lang="en-US" sz="1400" dirty="0">
                <a:solidFill>
                  <a:schemeClr val="tx1"/>
                </a:solidFill>
              </a:rPr>
              <a:t>Cluster 2, which we identified to be developed countries, has significant high GDPP (~45K mean) and Income (~40K mean) and the child mortality rate is close to zero.</a:t>
            </a:r>
          </a:p>
        </p:txBody>
      </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312906" cy="307777"/>
          </a:xfrm>
          <a:prstGeom prst="rect">
            <a:avLst/>
          </a:prstGeom>
          <a:noFill/>
        </p:spPr>
        <p:txBody>
          <a:bodyPr wrap="none" rtlCol="0">
            <a:spAutoFit/>
          </a:bodyPr>
          <a:lstStyle/>
          <a:p>
            <a:r>
              <a:rPr lang="en-US" sz="1400" b="1" dirty="0">
                <a:solidFill>
                  <a:schemeClr val="bg1"/>
                </a:solidFill>
              </a:rPr>
              <a:t>11</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4" name="Picture 3" descr="A picture containing clock, drawing&#10;&#10;Description automatically generated">
            <a:extLst>
              <a:ext uri="{FF2B5EF4-FFF2-40B4-BE49-F238E27FC236}">
                <a16:creationId xmlns:a16="http://schemas.microsoft.com/office/drawing/2014/main" id="{5653F417-C110-4BBD-9FEF-91556056DE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276" y="2962843"/>
            <a:ext cx="10087448" cy="3462217"/>
          </a:xfrm>
          <a:prstGeom prst="rect">
            <a:avLst/>
          </a:prstGeom>
        </p:spPr>
      </p:pic>
      <p:sp>
        <p:nvSpPr>
          <p:cNvPr id="10" name="TextBox 9">
            <a:extLst>
              <a:ext uri="{FF2B5EF4-FFF2-40B4-BE49-F238E27FC236}">
                <a16:creationId xmlns:a16="http://schemas.microsoft.com/office/drawing/2014/main" id="{5BB7D359-39B1-4E4D-B6AE-CA20124844D3}"/>
              </a:ext>
            </a:extLst>
          </p:cNvPr>
          <p:cNvSpPr txBox="1"/>
          <p:nvPr/>
        </p:nvSpPr>
        <p:spPr>
          <a:xfrm>
            <a:off x="381000" y="6345823"/>
            <a:ext cx="1821011"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chemeClr val="tx1"/>
                </a:solidFill>
                <a:latin typeface="Algerian" panose="04020705040A02060702" pitchFamily="82" charset="0"/>
              </a:rPr>
              <a:t>HELP International</a:t>
            </a:r>
          </a:p>
        </p:txBody>
      </p:sp>
    </p:spTree>
    <p:extLst>
      <p:ext uri="{BB962C8B-B14F-4D97-AF65-F5344CB8AC3E}">
        <p14:creationId xmlns:p14="http://schemas.microsoft.com/office/powerpoint/2010/main" val="3571839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C183D7F6-B498-43B3-948B-1728B52AA6E4}">
                <adec:decorative xmlns:adec="http://schemas.microsoft.com/office/drawing/2017/decorative" val="1"/>
              </a:ext>
            </a:extLst>
          </p:cNvPr>
          <p:cNvGrpSpPr/>
          <p:nvPr/>
        </p:nvGrpSpPr>
        <p:grpSpPr>
          <a:xfrm>
            <a:off x="1639745" y="342312"/>
            <a:ext cx="7262126"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4" name="Rectangle 123">
            <a:extLst>
              <a:ext uri="{C183D7F6-B498-43B3-948B-1728B52AA6E4}">
                <adec:decorative xmlns:adec="http://schemas.microsoft.com/office/drawing/2017/decorative" val="1"/>
              </a:ext>
            </a:extLst>
          </p:cNvPr>
          <p:cNvSpPr/>
          <p:nvPr/>
        </p:nvSpPr>
        <p:spPr>
          <a:xfrm>
            <a:off x="1926252" y="621193"/>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3" name="Chart 12" descr="This is a chart. "/>
          <p:cNvGraphicFramePr/>
          <p:nvPr>
            <p:extLst>
              <p:ext uri="{D42A27DB-BD31-4B8C-83A1-F6EECF244321}">
                <p14:modId xmlns:p14="http://schemas.microsoft.com/office/powerpoint/2010/main" val="546045198"/>
              </p:ext>
            </p:extLst>
          </p:nvPr>
        </p:nvGraphicFramePr>
        <p:xfrm>
          <a:off x="1836523" y="512177"/>
          <a:ext cx="5417717" cy="3951758"/>
        </p:xfrm>
        <a:graphic>
          <a:graphicData uri="http://schemas.openxmlformats.org/drawingml/2006/chart">
            <c:chart xmlns:c="http://schemas.openxmlformats.org/drawingml/2006/chart" xmlns:r="http://schemas.openxmlformats.org/officeDocument/2006/relationships" r:id="rId3"/>
          </a:graphicData>
        </a:graphic>
      </p:graphicFrame>
      <p:pic>
        <p:nvPicPr>
          <p:cNvPr id="141" name="Picture 140">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54240" y="0"/>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Oval 34">
            <a:extLst>
              <a:ext uri="{C183D7F6-B498-43B3-948B-1728B52AA6E4}">
                <adec:decorative xmlns:adec="http://schemas.microsoft.com/office/drawing/2017/decorative" val="1"/>
              </a:ext>
            </a:extLst>
          </p:cNvPr>
          <p:cNvSpPr/>
          <p:nvPr/>
        </p:nvSpPr>
        <p:spPr>
          <a:xfrm>
            <a:off x="8912895" y="282122"/>
            <a:ext cx="1620450" cy="16204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TextBox 144"/>
          <p:cNvSpPr txBox="1"/>
          <p:nvPr/>
        </p:nvSpPr>
        <p:spPr>
          <a:xfrm>
            <a:off x="7780020" y="2449394"/>
            <a:ext cx="3886200" cy="3016210"/>
          </a:xfrm>
          <a:prstGeom prst="rect">
            <a:avLst/>
          </a:prstGeom>
          <a:noFill/>
        </p:spPr>
        <p:txBody>
          <a:bodyPr wrap="square" lIns="0" tIns="0" rIns="0" bIns="0" rtlCol="0">
            <a:spAutoFit/>
          </a:bodyPr>
          <a:lstStyle/>
          <a:p>
            <a:r>
              <a:rPr lang="en-US" sz="1400" b="1" dirty="0">
                <a:solidFill>
                  <a:schemeClr val="bg1"/>
                </a:solidFill>
              </a:rPr>
              <a:t>Using both K-Means and Hierarchical clustering we arrived at 3 major clusters.</a:t>
            </a:r>
          </a:p>
          <a:p>
            <a:pPr marL="285750" indent="-285750">
              <a:buFont typeface="Wingdings" panose="05000000000000000000" pitchFamily="2" charset="2"/>
              <a:buChar char="Ø"/>
            </a:pPr>
            <a:r>
              <a:rPr lang="en-US" sz="1400" b="1" dirty="0">
                <a:solidFill>
                  <a:schemeClr val="bg1"/>
                </a:solidFill>
              </a:rPr>
              <a:t>Low GDPP/High Child Mortality</a:t>
            </a:r>
          </a:p>
          <a:p>
            <a:pPr marL="285750" indent="-285750">
              <a:buFont typeface="Wingdings" panose="05000000000000000000" pitchFamily="2" charset="2"/>
              <a:buChar char="Ø"/>
            </a:pPr>
            <a:r>
              <a:rPr lang="en-US" sz="1400" b="1" dirty="0">
                <a:solidFill>
                  <a:schemeClr val="bg1"/>
                </a:solidFill>
              </a:rPr>
              <a:t>Moderate GDPP/Low Child Mortality</a:t>
            </a:r>
          </a:p>
          <a:p>
            <a:pPr marL="285750" indent="-285750">
              <a:buFont typeface="Wingdings" panose="05000000000000000000" pitchFamily="2" charset="2"/>
              <a:buChar char="Ø"/>
            </a:pPr>
            <a:r>
              <a:rPr lang="en-US" sz="1400" b="1" dirty="0">
                <a:solidFill>
                  <a:schemeClr val="bg1"/>
                </a:solidFill>
              </a:rPr>
              <a:t>High GDPP/Insignificant Child Mortality</a:t>
            </a:r>
          </a:p>
          <a:p>
            <a:pPr marL="285750" indent="-285750">
              <a:buFont typeface="Wingdings" panose="05000000000000000000" pitchFamily="2" charset="2"/>
              <a:buChar char="Ø"/>
            </a:pPr>
            <a:endParaRPr lang="en-US" sz="1400" b="1" dirty="0">
              <a:solidFill>
                <a:schemeClr val="bg1"/>
              </a:solidFill>
            </a:endParaRPr>
          </a:p>
          <a:p>
            <a:r>
              <a:rPr lang="en-US" sz="1400" b="1" dirty="0">
                <a:solidFill>
                  <a:schemeClr val="bg1"/>
                </a:solidFill>
              </a:rPr>
              <a:t>For distribution of aid, hence we can target the cluster with Low GDPP/High Child Mortality. </a:t>
            </a:r>
          </a:p>
          <a:p>
            <a:r>
              <a:rPr lang="en-US" sz="1400" b="1" dirty="0">
                <a:solidFill>
                  <a:schemeClr val="bg1"/>
                </a:solidFill>
              </a:rPr>
              <a:t>Within this group, to tend to find the country with direst need, we sort them by descending child mortality and ascending GDPP.</a:t>
            </a:r>
          </a:p>
          <a:p>
            <a:endParaRPr lang="en-US" sz="1400" b="1" dirty="0">
              <a:solidFill>
                <a:schemeClr val="bg1"/>
              </a:solidFill>
            </a:endParaRPr>
          </a:p>
          <a:p>
            <a:r>
              <a:rPr lang="en-US" sz="1400" b="1" dirty="0">
                <a:solidFill>
                  <a:schemeClr val="bg1"/>
                </a:solidFill>
              </a:rPr>
              <a:t>The top 5 countries are obtained from the </a:t>
            </a:r>
            <a:r>
              <a:rPr lang="en-US" sz="1400" b="1" i="1" dirty="0">
                <a:solidFill>
                  <a:schemeClr val="bg1"/>
                </a:solidFill>
              </a:rPr>
              <a:t>Hierarchical Clustering</a:t>
            </a:r>
            <a:r>
              <a:rPr lang="en-US" sz="1400" b="1" dirty="0">
                <a:solidFill>
                  <a:schemeClr val="bg1"/>
                </a:solidFill>
              </a:rPr>
              <a:t> output.</a:t>
            </a:r>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28653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347735" y="5910588"/>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Freeform 34" descr="This image is an icon of three human beings and a circle. "/>
          <p:cNvSpPr>
            <a:spLocks noEditPoints="1"/>
          </p:cNvSpPr>
          <p:nvPr/>
        </p:nvSpPr>
        <p:spPr bwMode="auto">
          <a:xfrm>
            <a:off x="9347734" y="715537"/>
            <a:ext cx="750772" cy="753618"/>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sp>
        <p:nvSpPr>
          <p:cNvPr id="34" name="TextBox 33">
            <a:extLst>
              <a:ext uri="{FF2B5EF4-FFF2-40B4-BE49-F238E27FC236}">
                <a16:creationId xmlns:a16="http://schemas.microsoft.com/office/drawing/2014/main" id="{750C44FF-B2B1-4126-823F-BDD3306C76D4}"/>
              </a:ext>
            </a:extLst>
          </p:cNvPr>
          <p:cNvSpPr txBox="1"/>
          <p:nvPr/>
        </p:nvSpPr>
        <p:spPr>
          <a:xfrm>
            <a:off x="381000" y="6345823"/>
            <a:ext cx="1821011"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chemeClr val="tx1"/>
                </a:solidFill>
                <a:latin typeface="Algerian" panose="04020705040A02060702" pitchFamily="82" charset="0"/>
              </a:rPr>
              <a:t>HELP International</a:t>
            </a:r>
          </a:p>
        </p:txBody>
      </p:sp>
    </p:spTree>
    <p:extLst>
      <p:ext uri="{BB962C8B-B14F-4D97-AF65-F5344CB8AC3E}">
        <p14:creationId xmlns:p14="http://schemas.microsoft.com/office/powerpoint/2010/main" val="1727237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
        <p:nvSpPr>
          <p:cNvPr id="3" name="TextBox 2">
            <a:extLst>
              <a:ext uri="{FF2B5EF4-FFF2-40B4-BE49-F238E27FC236}">
                <a16:creationId xmlns:a16="http://schemas.microsoft.com/office/drawing/2014/main" id="{D7212AB2-9E54-4998-9B79-B69BFFE6E968}"/>
              </a:ext>
            </a:extLst>
          </p:cNvPr>
          <p:cNvSpPr txBox="1"/>
          <p:nvPr/>
        </p:nvSpPr>
        <p:spPr>
          <a:xfrm>
            <a:off x="4670367" y="3823756"/>
            <a:ext cx="2851265" cy="369332"/>
          </a:xfrm>
          <a:prstGeom prst="rect">
            <a:avLst/>
          </a:prstGeom>
          <a:noFill/>
        </p:spPr>
        <p:txBody>
          <a:bodyPr wrap="square" rtlCol="0">
            <a:spAutoFit/>
          </a:bodyPr>
          <a:lstStyle/>
          <a:p>
            <a:r>
              <a:rPr lang="en-US" b="1" dirty="0">
                <a:solidFill>
                  <a:schemeClr val="accent5">
                    <a:lumMod val="75000"/>
                  </a:schemeClr>
                </a:solidFill>
                <a:latin typeface="+mj-lt"/>
              </a:rPr>
              <a:t>Soumya Prakash Parida</a:t>
            </a:r>
          </a:p>
        </p:txBody>
      </p:sp>
    </p:spTree>
    <p:extLst>
      <p:ext uri="{BB962C8B-B14F-4D97-AF65-F5344CB8AC3E}">
        <p14:creationId xmlns:p14="http://schemas.microsoft.com/office/powerpoint/2010/main" val="33456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p:cNvSpPr txBox="1"/>
          <p:nvPr/>
        </p:nvSpPr>
        <p:spPr>
          <a:xfrm>
            <a:off x="5054138" y="889994"/>
            <a:ext cx="6833062" cy="4093428"/>
          </a:xfrm>
          <a:prstGeom prst="rect">
            <a:avLst/>
          </a:prstGeom>
          <a:noFill/>
        </p:spPr>
        <p:txBody>
          <a:bodyPr wrap="square" lIns="0" tIns="0" rIns="0" bIns="0" rtlCol="0">
            <a:spAutoFit/>
          </a:bodyPr>
          <a:lstStyle/>
          <a:p>
            <a:r>
              <a:rPr lang="en-US" sz="1400" b="1" dirty="0">
                <a:cs typeface="DaunPenh" panose="01010101010101010101" pitchFamily="2" charset="0"/>
              </a:rPr>
              <a:t>Problem Statement</a:t>
            </a:r>
          </a:p>
          <a:p>
            <a:r>
              <a:rPr lang="en-US" sz="1400" dirty="0">
                <a:cs typeface="DaunPenh" panose="01010101010101010101" pitchFamily="2" charset="0"/>
              </a:rPr>
              <a:t>HELP International is an international humanitarian NGO that is committed to fighting poverty and providing the people of backward countries with basic amenities and relief during the time of disasters and natural calamities. It runs a lot of operational projects from time to time along with advocacy drives to raise awareness as well as for funding purposes.</a:t>
            </a:r>
          </a:p>
          <a:p>
            <a:endParaRPr lang="en-US" sz="1400" dirty="0">
              <a:cs typeface="DaunPenh" panose="01010101010101010101" pitchFamily="2" charset="0"/>
            </a:endParaRPr>
          </a:p>
          <a:p>
            <a:r>
              <a:rPr lang="en-US" sz="1400" dirty="0">
                <a:cs typeface="DaunPenh" panose="01010101010101010101" pitchFamily="2" charset="0"/>
              </a:rPr>
              <a:t>After the recent funding programs, they have been able to raise around $ 10 million. Now the CEO of the NGO needs to decide how to use this money strategically and effectively. The significant issues that come while making this decision are mostly related to choosing the countries that are in the direst need of aid.</a:t>
            </a:r>
          </a:p>
          <a:p>
            <a:endParaRPr lang="en-US" sz="1400" dirty="0">
              <a:cs typeface="DaunPenh" panose="01010101010101010101" pitchFamily="2" charset="0"/>
            </a:endParaRPr>
          </a:p>
          <a:p>
            <a:endParaRPr lang="en-US" sz="1400" dirty="0">
              <a:cs typeface="DaunPenh" panose="01010101010101010101" pitchFamily="2" charset="0"/>
            </a:endParaRPr>
          </a:p>
          <a:p>
            <a:endParaRPr lang="en-US" sz="1400" dirty="0">
              <a:cs typeface="DaunPenh" panose="01010101010101010101" pitchFamily="2" charset="0"/>
            </a:endParaRPr>
          </a:p>
          <a:p>
            <a:r>
              <a:rPr lang="en-US" sz="1400" b="1" dirty="0">
                <a:cs typeface="DaunPenh" panose="01010101010101010101" pitchFamily="2" charset="0"/>
              </a:rPr>
              <a:t>Objective</a:t>
            </a:r>
          </a:p>
          <a:p>
            <a:endParaRPr lang="en-US" sz="1400" b="1" dirty="0">
              <a:cs typeface="DaunPenh" panose="01010101010101010101" pitchFamily="2" charset="0"/>
            </a:endParaRPr>
          </a:p>
          <a:p>
            <a:pPr marL="285750" indent="-285750">
              <a:buFont typeface="Wingdings" panose="05000000000000000000" pitchFamily="2" charset="2"/>
              <a:buChar char="Ø"/>
            </a:pPr>
            <a:r>
              <a:rPr lang="en-US" sz="1400" dirty="0">
                <a:cs typeface="DaunPenh" panose="01010101010101010101" pitchFamily="2" charset="0"/>
              </a:rPr>
              <a:t>To categorize the countries using some socio-economic and health factors that determine the overall development of the country.</a:t>
            </a:r>
          </a:p>
          <a:p>
            <a:pPr marL="285750" indent="-285750">
              <a:buFont typeface="Wingdings" panose="05000000000000000000" pitchFamily="2" charset="2"/>
              <a:buChar char="Ø"/>
            </a:pPr>
            <a:endParaRPr lang="en-US" sz="1400" dirty="0">
              <a:cs typeface="DaunPenh" panose="01010101010101010101" pitchFamily="2" charset="0"/>
            </a:endParaRPr>
          </a:p>
          <a:p>
            <a:pPr marL="285750" indent="-285750">
              <a:buFont typeface="Wingdings" panose="05000000000000000000" pitchFamily="2" charset="2"/>
              <a:buChar char="Ø"/>
            </a:pPr>
            <a:r>
              <a:rPr lang="en-US" sz="1400" dirty="0">
                <a:cs typeface="DaunPenh" panose="01010101010101010101" pitchFamily="2" charset="0"/>
              </a:rPr>
              <a:t>To suggest the countries which the CEO needs to focus on the most.</a:t>
            </a:r>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84858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347735" y="5910588"/>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38" name="Picture 37">
            <a:extLst>
              <a:ext uri="{FF2B5EF4-FFF2-40B4-BE49-F238E27FC236}">
                <a16:creationId xmlns:a16="http://schemas.microsoft.com/office/drawing/2014/main" id="{C6FE3C33-034E-43BD-825E-F71B2015946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4144"/>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1563" y="-4144"/>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TextBox 39"/>
          <p:cNvSpPr txBox="1"/>
          <p:nvPr/>
        </p:nvSpPr>
        <p:spPr>
          <a:xfrm>
            <a:off x="381000" y="6345823"/>
            <a:ext cx="1821011"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chemeClr val="bg1">
                    <a:lumMod val="95000"/>
                  </a:schemeClr>
                </a:solidFill>
                <a:latin typeface="Algerian" panose="04020705040A02060702" pitchFamily="82" charset="0"/>
              </a:rPr>
              <a:t>HELP International</a:t>
            </a:r>
          </a:p>
        </p:txBody>
      </p:sp>
      <p:sp>
        <p:nvSpPr>
          <p:cNvPr id="39" name="TextBox 38">
            <a:extLst>
              <a:ext uri="{FF2B5EF4-FFF2-40B4-BE49-F238E27FC236}">
                <a16:creationId xmlns:a16="http://schemas.microsoft.com/office/drawing/2014/main" id="{D613481E-9CFC-4D1E-ADA3-A54DAFC8DBB3}"/>
              </a:ext>
            </a:extLst>
          </p:cNvPr>
          <p:cNvSpPr txBox="1"/>
          <p:nvPr/>
        </p:nvSpPr>
        <p:spPr>
          <a:xfrm>
            <a:off x="7431923" y="131544"/>
            <a:ext cx="2077492"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Objective </a:t>
            </a:r>
          </a:p>
        </p:txBody>
      </p:sp>
      <p:sp>
        <p:nvSpPr>
          <p:cNvPr id="41" name="Oval 40">
            <a:extLst>
              <a:ext uri="{FF2B5EF4-FFF2-40B4-BE49-F238E27FC236}">
                <a16:creationId xmlns:a16="http://schemas.microsoft.com/office/drawing/2014/main" id="{38C44ABF-8BC5-4C01-A391-55920F5D4DC9}"/>
              </a:ext>
              <a:ext uri="{C183D7F6-B498-43B3-948B-1728B52AA6E4}">
                <adec:decorative xmlns:adec="http://schemas.microsoft.com/office/drawing/2017/decorative" val="1"/>
              </a:ext>
            </a:extLst>
          </p:cNvPr>
          <p:cNvSpPr/>
          <p:nvPr/>
        </p:nvSpPr>
        <p:spPr>
          <a:xfrm>
            <a:off x="1391786" y="2369947"/>
            <a:ext cx="1620450" cy="16204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BA4663F4-3F16-4F96-9757-50C4202194BB}"/>
              </a:ext>
              <a:ext uri="{C183D7F6-B498-43B3-948B-1728B52AA6E4}">
                <adec:decorative xmlns:adec="http://schemas.microsoft.com/office/drawing/2017/decorative" val="1"/>
              </a:ext>
            </a:extLst>
          </p:cNvPr>
          <p:cNvCxnSpPr/>
          <p:nvPr/>
        </p:nvCxnSpPr>
        <p:spPr>
          <a:xfrm>
            <a:off x="1470491" y="4327713"/>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Freeform 34" descr="This image is an icon of three human beings and a circle. ">
            <a:extLst>
              <a:ext uri="{FF2B5EF4-FFF2-40B4-BE49-F238E27FC236}">
                <a16:creationId xmlns:a16="http://schemas.microsoft.com/office/drawing/2014/main" id="{CEDAFDB5-547D-48D6-B6BF-0A43547B125C}"/>
              </a:ext>
            </a:extLst>
          </p:cNvPr>
          <p:cNvSpPr>
            <a:spLocks noEditPoints="1"/>
          </p:cNvSpPr>
          <p:nvPr/>
        </p:nvSpPr>
        <p:spPr bwMode="auto">
          <a:xfrm>
            <a:off x="1826625" y="2831959"/>
            <a:ext cx="750772" cy="753618"/>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16768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 74">
            <a:extLst>
              <a:ext uri="{C183D7F6-B498-43B3-948B-1728B52AA6E4}">
                <adec:decorative xmlns:adec="http://schemas.microsoft.com/office/drawing/2017/decorative" val="1"/>
              </a:ext>
            </a:extLst>
          </p:cNvPr>
          <p:cNvSpPr/>
          <p:nvPr/>
        </p:nvSpPr>
        <p:spPr>
          <a:xfrm>
            <a:off x="9443776" y="2225546"/>
            <a:ext cx="2367224" cy="2367218"/>
          </a:xfrm>
          <a:prstGeom prst="ellipse">
            <a:avLst/>
          </a:prstGeom>
          <a:solidFill>
            <a:srgbClr val="66718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C183D7F6-B498-43B3-948B-1728B52AA6E4}">
                <adec:decorative xmlns:adec="http://schemas.microsoft.com/office/drawing/2017/decorative" val="1"/>
              </a:ext>
            </a:extLst>
          </p:cNvPr>
          <p:cNvSpPr/>
          <p:nvPr/>
        </p:nvSpPr>
        <p:spPr>
          <a:xfrm>
            <a:off x="0" y="3440290"/>
            <a:ext cx="11025188" cy="50668"/>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C183D7F6-B498-43B3-948B-1728B52AA6E4}">
                <adec:decorative xmlns:adec="http://schemas.microsoft.com/office/drawing/2017/decorative" val="1"/>
              </a:ext>
            </a:extLst>
          </p:cNvPr>
          <p:cNvSpPr/>
          <p:nvPr/>
        </p:nvSpPr>
        <p:spPr>
          <a:xfrm>
            <a:off x="9829561" y="2611330"/>
            <a:ext cx="1595654" cy="1595650"/>
          </a:xfrm>
          <a:prstGeom prst="ellipse">
            <a:avLst/>
          </a:prstGeom>
          <a:solidFill>
            <a:srgbClr val="00B0F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descr="This is an icon of a trophy."/>
          <p:cNvGrpSpPr/>
          <p:nvPr/>
        </p:nvGrpSpPr>
        <p:grpSpPr>
          <a:xfrm>
            <a:off x="10299341" y="3028467"/>
            <a:ext cx="656095" cy="761376"/>
            <a:chOff x="-1892703" y="1944681"/>
            <a:chExt cx="3284538" cy="3811588"/>
          </a:xfrm>
        </p:grpSpPr>
        <p:sp>
          <p:nvSpPr>
            <p:cNvPr id="8" name="Freeform 5"/>
            <p:cNvSpPr>
              <a:spLocks noEditPoints="1"/>
            </p:cNvSpPr>
            <p:nvPr/>
          </p:nvSpPr>
          <p:spPr bwMode="auto">
            <a:xfrm>
              <a:off x="-1892703" y="1944681"/>
              <a:ext cx="3284538" cy="3811588"/>
            </a:xfrm>
            <a:custGeom>
              <a:avLst/>
              <a:gdLst>
                <a:gd name="T0" fmla="*/ 1611 w 1764"/>
                <a:gd name="T1" fmla="*/ 145 h 2048"/>
                <a:gd name="T2" fmla="*/ 1468 w 1764"/>
                <a:gd name="T3" fmla="*/ 100 h 2048"/>
                <a:gd name="T4" fmla="*/ 397 w 1764"/>
                <a:gd name="T5" fmla="*/ 0 h 2048"/>
                <a:gd name="T6" fmla="*/ 296 w 1764"/>
                <a:gd name="T7" fmla="*/ 145 h 2048"/>
                <a:gd name="T8" fmla="*/ 40 w 1764"/>
                <a:gd name="T9" fmla="*/ 197 h 2048"/>
                <a:gd name="T10" fmla="*/ 397 w 1764"/>
                <a:gd name="T11" fmla="*/ 863 h 2048"/>
                <a:gd name="T12" fmla="*/ 735 w 1764"/>
                <a:gd name="T13" fmla="*/ 1251 h 2048"/>
                <a:gd name="T14" fmla="*/ 567 w 1764"/>
                <a:gd name="T15" fmla="*/ 1483 h 2048"/>
                <a:gd name="T16" fmla="*/ 531 w 1764"/>
                <a:gd name="T17" fmla="*/ 1746 h 2048"/>
                <a:gd name="T18" fmla="*/ 301 w 1764"/>
                <a:gd name="T19" fmla="*/ 1888 h 2048"/>
                <a:gd name="T20" fmla="*/ 348 w 1764"/>
                <a:gd name="T21" fmla="*/ 2048 h 2048"/>
                <a:gd name="T22" fmla="*/ 1468 w 1764"/>
                <a:gd name="T23" fmla="*/ 2001 h 2048"/>
                <a:gd name="T24" fmla="*/ 1325 w 1764"/>
                <a:gd name="T25" fmla="*/ 1746 h 2048"/>
                <a:gd name="T26" fmla="*/ 1237 w 1764"/>
                <a:gd name="T27" fmla="*/ 1529 h 2048"/>
                <a:gd name="T28" fmla="*/ 1200 w 1764"/>
                <a:gd name="T29" fmla="*/ 1482 h 2048"/>
                <a:gd name="T30" fmla="*/ 1303 w 1764"/>
                <a:gd name="T31" fmla="*/ 992 h 2048"/>
                <a:gd name="T32" fmla="*/ 1757 w 1764"/>
                <a:gd name="T33" fmla="*/ 316 h 2048"/>
                <a:gd name="T34" fmla="*/ 101 w 1764"/>
                <a:gd name="T35" fmla="*/ 301 h 2048"/>
                <a:gd name="T36" fmla="*/ 153 w 1764"/>
                <a:gd name="T37" fmla="*/ 240 h 2048"/>
                <a:gd name="T38" fmla="*/ 296 w 1764"/>
                <a:gd name="T39" fmla="*/ 327 h 2048"/>
                <a:gd name="T40" fmla="*/ 101 w 1764"/>
                <a:gd name="T41" fmla="*/ 301 h 2048"/>
                <a:gd name="T42" fmla="*/ 1373 w 1764"/>
                <a:gd name="T43" fmla="*/ 1888 h 2048"/>
                <a:gd name="T44" fmla="*/ 396 w 1764"/>
                <a:gd name="T45" fmla="*/ 1953 h 2048"/>
                <a:gd name="T46" fmla="*/ 443 w 1764"/>
                <a:gd name="T47" fmla="*/ 1841 h 2048"/>
                <a:gd name="T48" fmla="*/ 1143 w 1764"/>
                <a:gd name="T49" fmla="*/ 1576 h 2048"/>
                <a:gd name="T50" fmla="*/ 626 w 1764"/>
                <a:gd name="T51" fmla="*/ 1746 h 2048"/>
                <a:gd name="T52" fmla="*/ 1143 w 1764"/>
                <a:gd name="T53" fmla="*/ 1576 h 2048"/>
                <a:gd name="T54" fmla="*/ 782 w 1764"/>
                <a:gd name="T55" fmla="*/ 1439 h 2048"/>
                <a:gd name="T56" fmla="*/ 882 w 1764"/>
                <a:gd name="T57" fmla="*/ 1280 h 2048"/>
                <a:gd name="T58" fmla="*/ 1019 w 1764"/>
                <a:gd name="T59" fmla="*/ 1481 h 2048"/>
                <a:gd name="T60" fmla="*/ 1373 w 1764"/>
                <a:gd name="T61" fmla="*/ 327 h 2048"/>
                <a:gd name="T62" fmla="*/ 882 w 1764"/>
                <a:gd name="T63" fmla="*/ 1186 h 2048"/>
                <a:gd name="T64" fmla="*/ 391 w 1764"/>
                <a:gd name="T65" fmla="*/ 327 h 2048"/>
                <a:gd name="T66" fmla="*/ 397 w 1764"/>
                <a:gd name="T67" fmla="*/ 95 h 2048"/>
                <a:gd name="T68" fmla="*/ 1373 w 1764"/>
                <a:gd name="T69" fmla="*/ 100 h 2048"/>
                <a:gd name="T70" fmla="*/ 1663 w 1764"/>
                <a:gd name="T71" fmla="*/ 301 h 2048"/>
                <a:gd name="T72" fmla="*/ 1468 w 1764"/>
                <a:gd name="T73" fmla="*/ 327 h 2048"/>
                <a:gd name="T74" fmla="*/ 1611 w 1764"/>
                <a:gd name="T75" fmla="*/ 240 h 2048"/>
                <a:gd name="T76" fmla="*/ 1663 w 1764"/>
                <a:gd name="T77" fmla="*/ 3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4" h="2048">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6"/>
            <p:cNvSpPr>
              <a:spLocks noEditPoints="1"/>
            </p:cNvSpPr>
            <p:nvPr/>
          </p:nvSpPr>
          <p:spPr bwMode="auto">
            <a:xfrm>
              <a:off x="-795744" y="2462202"/>
              <a:ext cx="1090612" cy="1039809"/>
            </a:xfrm>
            <a:custGeom>
              <a:avLst/>
              <a:gdLst>
                <a:gd name="T0" fmla="*/ 581 w 586"/>
                <a:gd name="T1" fmla="*/ 209 h 559"/>
                <a:gd name="T2" fmla="*/ 543 w 586"/>
                <a:gd name="T3" fmla="*/ 176 h 559"/>
                <a:gd name="T4" fmla="*/ 399 w 586"/>
                <a:gd name="T5" fmla="*/ 156 h 559"/>
                <a:gd name="T6" fmla="*/ 336 w 586"/>
                <a:gd name="T7" fmla="*/ 26 h 559"/>
                <a:gd name="T8" fmla="*/ 293 w 586"/>
                <a:gd name="T9" fmla="*/ 0 h 559"/>
                <a:gd name="T10" fmla="*/ 250 w 586"/>
                <a:gd name="T11" fmla="*/ 26 h 559"/>
                <a:gd name="T12" fmla="*/ 187 w 586"/>
                <a:gd name="T13" fmla="*/ 156 h 559"/>
                <a:gd name="T14" fmla="*/ 44 w 586"/>
                <a:gd name="T15" fmla="*/ 176 h 559"/>
                <a:gd name="T16" fmla="*/ 5 w 586"/>
                <a:gd name="T17" fmla="*/ 209 h 559"/>
                <a:gd name="T18" fmla="*/ 17 w 586"/>
                <a:gd name="T19" fmla="*/ 257 h 559"/>
                <a:gd name="T20" fmla="*/ 121 w 586"/>
                <a:gd name="T21" fmla="*/ 358 h 559"/>
                <a:gd name="T22" fmla="*/ 96 w 586"/>
                <a:gd name="T23" fmla="*/ 501 h 559"/>
                <a:gd name="T24" fmla="*/ 115 w 586"/>
                <a:gd name="T25" fmla="*/ 547 h 559"/>
                <a:gd name="T26" fmla="*/ 165 w 586"/>
                <a:gd name="T27" fmla="*/ 551 h 559"/>
                <a:gd name="T28" fmla="*/ 293 w 586"/>
                <a:gd name="T29" fmla="*/ 483 h 559"/>
                <a:gd name="T30" fmla="*/ 421 w 586"/>
                <a:gd name="T31" fmla="*/ 551 h 559"/>
                <a:gd name="T32" fmla="*/ 443 w 586"/>
                <a:gd name="T33" fmla="*/ 556 h 559"/>
                <a:gd name="T34" fmla="*/ 471 w 586"/>
                <a:gd name="T35" fmla="*/ 547 h 559"/>
                <a:gd name="T36" fmla="*/ 490 w 586"/>
                <a:gd name="T37" fmla="*/ 501 h 559"/>
                <a:gd name="T38" fmla="*/ 465 w 586"/>
                <a:gd name="T39" fmla="*/ 358 h 559"/>
                <a:gd name="T40" fmla="*/ 569 w 586"/>
                <a:gd name="T41" fmla="*/ 257 h 559"/>
                <a:gd name="T42" fmla="*/ 581 w 586"/>
                <a:gd name="T43" fmla="*/ 209 h 559"/>
                <a:gd name="T44" fmla="*/ 381 w 586"/>
                <a:gd name="T45" fmla="*/ 308 h 559"/>
                <a:gd name="T46" fmla="*/ 368 w 586"/>
                <a:gd name="T47" fmla="*/ 350 h 559"/>
                <a:gd name="T48" fmla="*/ 380 w 586"/>
                <a:gd name="T49" fmla="*/ 422 h 559"/>
                <a:gd name="T50" fmla="*/ 315 w 586"/>
                <a:gd name="T51" fmla="*/ 388 h 559"/>
                <a:gd name="T52" fmla="*/ 293 w 586"/>
                <a:gd name="T53" fmla="*/ 382 h 559"/>
                <a:gd name="T54" fmla="*/ 271 w 586"/>
                <a:gd name="T55" fmla="*/ 388 h 559"/>
                <a:gd name="T56" fmla="*/ 206 w 586"/>
                <a:gd name="T57" fmla="*/ 422 h 559"/>
                <a:gd name="T58" fmla="*/ 218 w 586"/>
                <a:gd name="T59" fmla="*/ 350 h 559"/>
                <a:gd name="T60" fmla="*/ 205 w 586"/>
                <a:gd name="T61" fmla="*/ 308 h 559"/>
                <a:gd name="T62" fmla="*/ 152 w 586"/>
                <a:gd name="T63" fmla="*/ 256 h 559"/>
                <a:gd name="T64" fmla="*/ 225 w 586"/>
                <a:gd name="T65" fmla="*/ 246 h 559"/>
                <a:gd name="T66" fmla="*/ 261 w 586"/>
                <a:gd name="T67" fmla="*/ 220 h 559"/>
                <a:gd name="T68" fmla="*/ 293 w 586"/>
                <a:gd name="T69" fmla="*/ 154 h 559"/>
                <a:gd name="T70" fmla="*/ 325 w 586"/>
                <a:gd name="T71" fmla="*/ 220 h 559"/>
                <a:gd name="T72" fmla="*/ 361 w 586"/>
                <a:gd name="T73" fmla="*/ 246 h 559"/>
                <a:gd name="T74" fmla="*/ 434 w 586"/>
                <a:gd name="T75" fmla="*/ 256 h 559"/>
                <a:gd name="T76" fmla="*/ 381 w 586"/>
                <a:gd name="T77" fmla="*/ 308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6" h="559">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cxnSp>
        <p:nvCxnSpPr>
          <p:cNvPr id="67" name="Straight Connector 66">
            <a:extLst>
              <a:ext uri="{C183D7F6-B498-43B3-948B-1728B52AA6E4}">
                <adec:decorative xmlns:adec="http://schemas.microsoft.com/office/drawing/2017/decorative" val="1"/>
              </a:ext>
            </a:extLst>
          </p:cNvPr>
          <p:cNvCxnSpPr/>
          <p:nvPr/>
        </p:nvCxnSpPr>
        <p:spPr>
          <a:xfrm>
            <a:off x="6907557" y="3596184"/>
            <a:ext cx="0" cy="705734"/>
          </a:xfrm>
          <a:prstGeom prst="line">
            <a:avLst/>
          </a:prstGeom>
          <a:ln w="19050">
            <a:solidFill>
              <a:srgbClr val="43CDD9"/>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5831894" y="4721818"/>
            <a:ext cx="2151326" cy="861774"/>
          </a:xfrm>
          <a:prstGeom prst="rect">
            <a:avLst/>
          </a:prstGeom>
          <a:noFill/>
        </p:spPr>
        <p:txBody>
          <a:bodyPr wrap="square" lIns="0" tIns="0" rIns="0" bIns="0" rtlCol="0">
            <a:spAutoFit/>
          </a:bodyPr>
          <a:lstStyle>
            <a:defPPr>
              <a:defRPr lang="en-US"/>
            </a:defPPr>
            <a:lvl1pPr algn="ctr">
              <a:defRPr sz="1200"/>
            </a:lvl1pPr>
          </a:lstStyle>
          <a:p>
            <a:r>
              <a:rPr lang="en-US" dirty="0"/>
              <a:t>With Single Linkage</a:t>
            </a:r>
          </a:p>
          <a:p>
            <a:r>
              <a:rPr lang="en-US" dirty="0"/>
              <a:t>With Complete Linkage</a:t>
            </a:r>
          </a:p>
          <a:p>
            <a:r>
              <a:rPr lang="en-US" dirty="0"/>
              <a:t>Choose K, Run clustering</a:t>
            </a:r>
          </a:p>
          <a:p>
            <a:r>
              <a:rPr lang="en-US" dirty="0"/>
              <a:t>Profile Clusters</a:t>
            </a:r>
          </a:p>
        </p:txBody>
      </p:sp>
      <p:sp>
        <p:nvSpPr>
          <p:cNvPr id="71" name="TextBox 70"/>
          <p:cNvSpPr txBox="1"/>
          <p:nvPr/>
        </p:nvSpPr>
        <p:spPr>
          <a:xfrm>
            <a:off x="6070187" y="4412356"/>
            <a:ext cx="1674754" cy="215444"/>
          </a:xfrm>
          <a:prstGeom prst="rect">
            <a:avLst/>
          </a:prstGeom>
          <a:noFill/>
        </p:spPr>
        <p:txBody>
          <a:bodyPr wrap="none" lIns="0" tIns="0" rIns="0" bIns="0" rtlCol="0">
            <a:spAutoFit/>
          </a:bodyPr>
          <a:lstStyle/>
          <a:p>
            <a:pPr algn="ctr"/>
            <a:r>
              <a:rPr lang="en-US" sz="1400" b="1" dirty="0"/>
              <a:t>Hierarchical Clustering</a:t>
            </a:r>
          </a:p>
        </p:txBody>
      </p:sp>
      <p:sp>
        <p:nvSpPr>
          <p:cNvPr id="73" name="Oval 72">
            <a:extLst>
              <a:ext uri="{C183D7F6-B498-43B3-948B-1728B52AA6E4}">
                <adec:decorative xmlns:adec="http://schemas.microsoft.com/office/drawing/2017/decorative" val="1"/>
              </a:ext>
            </a:extLst>
          </p:cNvPr>
          <p:cNvSpPr/>
          <p:nvPr/>
        </p:nvSpPr>
        <p:spPr>
          <a:xfrm>
            <a:off x="6650547" y="3207298"/>
            <a:ext cx="521528" cy="505648"/>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p:cNvSpPr txBox="1"/>
          <p:nvPr/>
        </p:nvSpPr>
        <p:spPr>
          <a:xfrm>
            <a:off x="6867780" y="3358486"/>
            <a:ext cx="96180" cy="215444"/>
          </a:xfrm>
          <a:prstGeom prst="rect">
            <a:avLst/>
          </a:prstGeom>
          <a:noFill/>
        </p:spPr>
        <p:txBody>
          <a:bodyPr wrap="none" lIns="0" tIns="0" rIns="0" bIns="0" rtlCol="0">
            <a:spAutoFit/>
          </a:bodyPr>
          <a:lstStyle/>
          <a:p>
            <a:pPr algn="ctr"/>
            <a:r>
              <a:rPr lang="en-US" sz="1400" b="1" dirty="0">
                <a:solidFill>
                  <a:schemeClr val="bg1"/>
                </a:solidFill>
              </a:rPr>
              <a:t>4</a:t>
            </a:r>
          </a:p>
        </p:txBody>
      </p:sp>
      <p:sp>
        <p:nvSpPr>
          <p:cNvPr id="32" name="TextBox 31"/>
          <p:cNvSpPr txBox="1"/>
          <p:nvPr/>
        </p:nvSpPr>
        <p:spPr>
          <a:xfrm>
            <a:off x="492681" y="1799313"/>
            <a:ext cx="2275455" cy="553998"/>
          </a:xfrm>
          <a:prstGeom prst="rect">
            <a:avLst/>
          </a:prstGeom>
          <a:noFill/>
        </p:spPr>
        <p:txBody>
          <a:bodyPr wrap="square" lIns="0" tIns="0" rIns="0" bIns="0" rtlCol="0">
            <a:spAutoFit/>
          </a:bodyPr>
          <a:lstStyle/>
          <a:p>
            <a:pPr algn="ctr"/>
            <a:r>
              <a:rPr lang="en-US" sz="1200" dirty="0"/>
              <a:t>Load &amp; Inspect Data</a:t>
            </a:r>
          </a:p>
          <a:p>
            <a:pPr algn="ctr"/>
            <a:r>
              <a:rPr lang="en-US" sz="1200" dirty="0"/>
              <a:t>Format &amp; Convert data types</a:t>
            </a:r>
          </a:p>
          <a:p>
            <a:pPr algn="ctr"/>
            <a:r>
              <a:rPr lang="en-US" sz="1200" dirty="0"/>
              <a:t>Univariate/Bivariate Analysis.</a:t>
            </a:r>
          </a:p>
        </p:txBody>
      </p:sp>
      <p:cxnSp>
        <p:nvCxnSpPr>
          <p:cNvPr id="29" name="Straight Connector 28">
            <a:extLst>
              <a:ext uri="{C183D7F6-B498-43B3-948B-1728B52AA6E4}">
                <adec:decorative xmlns:adec="http://schemas.microsoft.com/office/drawing/2017/decorative" val="1"/>
              </a:ext>
            </a:extLst>
          </p:cNvPr>
          <p:cNvCxnSpPr/>
          <p:nvPr/>
        </p:nvCxnSpPr>
        <p:spPr>
          <a:xfrm>
            <a:off x="1568345" y="2679815"/>
            <a:ext cx="0" cy="705734"/>
          </a:xfrm>
          <a:prstGeom prst="line">
            <a:avLst/>
          </a:prstGeom>
          <a:ln w="19050">
            <a:solidFill>
              <a:srgbClr val="30353F"/>
            </a:solidFill>
          </a:ln>
        </p:spPr>
        <p:style>
          <a:lnRef idx="1">
            <a:schemeClr val="accent1"/>
          </a:lnRef>
          <a:fillRef idx="0">
            <a:schemeClr val="accent1"/>
          </a:fillRef>
          <a:effectRef idx="0">
            <a:schemeClr val="accent1"/>
          </a:effectRef>
          <a:fontRef idx="minor">
            <a:schemeClr val="tx1"/>
          </a:fontRef>
        </p:style>
      </p:cxnSp>
      <p:sp>
        <p:nvSpPr>
          <p:cNvPr id="59" name="Oval 58">
            <a:extLst>
              <a:ext uri="{C183D7F6-B498-43B3-948B-1728B52AA6E4}">
                <adec:decorative xmlns:adec="http://schemas.microsoft.com/office/drawing/2017/decorative" val="1"/>
              </a:ext>
            </a:extLst>
          </p:cNvPr>
          <p:cNvSpPr/>
          <p:nvPr/>
        </p:nvSpPr>
        <p:spPr>
          <a:xfrm>
            <a:off x="1312221" y="3216901"/>
            <a:ext cx="521528" cy="505648"/>
          </a:xfrm>
          <a:prstGeom prst="ellipse">
            <a:avLst/>
          </a:prstGeom>
          <a:solidFill>
            <a:srgbClr val="BABABA"/>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p:cNvSpPr txBox="1"/>
          <p:nvPr/>
        </p:nvSpPr>
        <p:spPr>
          <a:xfrm>
            <a:off x="1536285" y="3351050"/>
            <a:ext cx="64120" cy="215444"/>
          </a:xfrm>
          <a:prstGeom prst="rect">
            <a:avLst/>
          </a:prstGeom>
          <a:noFill/>
        </p:spPr>
        <p:txBody>
          <a:bodyPr wrap="none" lIns="0" tIns="0" rIns="0" bIns="0" rtlCol="0">
            <a:spAutoFit/>
          </a:bodyPr>
          <a:lstStyle/>
          <a:p>
            <a:pPr algn="ctr"/>
            <a:r>
              <a:rPr lang="en-US" sz="1400" b="1" dirty="0">
                <a:solidFill>
                  <a:schemeClr val="bg1"/>
                </a:solidFill>
              </a:rPr>
              <a:t>1</a:t>
            </a:r>
          </a:p>
        </p:txBody>
      </p:sp>
      <p:sp>
        <p:nvSpPr>
          <p:cNvPr id="51" name="TextBox 50"/>
          <p:cNvSpPr txBox="1"/>
          <p:nvPr/>
        </p:nvSpPr>
        <p:spPr>
          <a:xfrm>
            <a:off x="1408590" y="1489851"/>
            <a:ext cx="319511" cy="215444"/>
          </a:xfrm>
          <a:prstGeom prst="rect">
            <a:avLst/>
          </a:prstGeom>
          <a:noFill/>
        </p:spPr>
        <p:txBody>
          <a:bodyPr wrap="none" lIns="0" tIns="0" rIns="0" bIns="0" rtlCol="0">
            <a:spAutoFit/>
          </a:bodyPr>
          <a:lstStyle/>
          <a:p>
            <a:pPr algn="ctr"/>
            <a:r>
              <a:rPr lang="en-US" sz="1400" b="1" dirty="0">
                <a:solidFill>
                  <a:srgbClr val="30353F"/>
                </a:solidFill>
              </a:rPr>
              <a:t>EDA</a:t>
            </a:r>
          </a:p>
        </p:txBody>
      </p:sp>
      <p:cxnSp>
        <p:nvCxnSpPr>
          <p:cNvPr id="66" name="Straight Connector 65">
            <a:extLst>
              <a:ext uri="{C183D7F6-B498-43B3-948B-1728B52AA6E4}">
                <adec:decorative xmlns:adec="http://schemas.microsoft.com/office/drawing/2017/decorative" val="1"/>
              </a:ext>
            </a:extLst>
          </p:cNvPr>
          <p:cNvCxnSpPr/>
          <p:nvPr/>
        </p:nvCxnSpPr>
        <p:spPr>
          <a:xfrm>
            <a:off x="3190141" y="3596184"/>
            <a:ext cx="0" cy="705734"/>
          </a:xfrm>
          <a:prstGeom prst="line">
            <a:avLst/>
          </a:prstGeom>
          <a:ln w="19050">
            <a:solidFill>
              <a:srgbClr val="667181"/>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114478" y="4721818"/>
            <a:ext cx="2151326" cy="646331"/>
          </a:xfrm>
          <a:prstGeom prst="rect">
            <a:avLst/>
          </a:prstGeom>
          <a:noFill/>
        </p:spPr>
        <p:txBody>
          <a:bodyPr wrap="square" lIns="0" tIns="0" rIns="0" bIns="0" rtlCol="0">
            <a:spAutoFit/>
          </a:bodyPr>
          <a:lstStyle>
            <a:defPPr>
              <a:defRPr lang="en-US"/>
            </a:defPPr>
            <a:lvl1pPr algn="ctr">
              <a:defRPr sz="1200"/>
            </a:lvl1pPr>
          </a:lstStyle>
          <a:p>
            <a:r>
              <a:rPr lang="en-US" dirty="0"/>
              <a:t>Outlier Observation</a:t>
            </a:r>
          </a:p>
          <a:p>
            <a:r>
              <a:rPr lang="en-US" dirty="0"/>
              <a:t>Outlier Treatments (if any)</a:t>
            </a:r>
          </a:p>
          <a:p>
            <a:r>
              <a:rPr lang="en-US" dirty="0"/>
              <a:t>Hopkins Measure</a:t>
            </a:r>
          </a:p>
        </p:txBody>
      </p:sp>
      <p:sp>
        <p:nvSpPr>
          <p:cNvPr id="58" name="TextBox 57"/>
          <p:cNvSpPr txBox="1"/>
          <p:nvPr/>
        </p:nvSpPr>
        <p:spPr>
          <a:xfrm>
            <a:off x="2555547" y="4412356"/>
            <a:ext cx="1269194" cy="215444"/>
          </a:xfrm>
          <a:prstGeom prst="rect">
            <a:avLst/>
          </a:prstGeom>
          <a:noFill/>
        </p:spPr>
        <p:txBody>
          <a:bodyPr wrap="none" lIns="0" tIns="0" rIns="0" bIns="0" rtlCol="0">
            <a:spAutoFit/>
          </a:bodyPr>
          <a:lstStyle/>
          <a:p>
            <a:pPr algn="ctr"/>
            <a:r>
              <a:rPr lang="en-US" sz="1400" b="1" dirty="0"/>
              <a:t>Data Preparation</a:t>
            </a:r>
          </a:p>
        </p:txBody>
      </p:sp>
      <p:cxnSp>
        <p:nvCxnSpPr>
          <p:cNvPr id="65" name="Straight Connector 64">
            <a:extLst>
              <a:ext uri="{C183D7F6-B498-43B3-948B-1728B52AA6E4}">
                <adec:decorative xmlns:adec="http://schemas.microsoft.com/office/drawing/2017/decorative" val="1"/>
              </a:ext>
            </a:extLst>
          </p:cNvPr>
          <p:cNvCxnSpPr/>
          <p:nvPr/>
        </p:nvCxnSpPr>
        <p:spPr>
          <a:xfrm>
            <a:off x="4986503" y="2679815"/>
            <a:ext cx="0" cy="705734"/>
          </a:xfrm>
          <a:prstGeom prst="line">
            <a:avLst/>
          </a:prstGeom>
          <a:ln w="19050">
            <a:solidFill>
              <a:srgbClr val="98A3AD"/>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3910840" y="1799313"/>
            <a:ext cx="2151326" cy="861774"/>
          </a:xfrm>
          <a:prstGeom prst="rect">
            <a:avLst/>
          </a:prstGeom>
          <a:noFill/>
        </p:spPr>
        <p:txBody>
          <a:bodyPr wrap="square" lIns="0" tIns="0" rIns="0" bIns="0" rtlCol="0">
            <a:spAutoFit/>
          </a:bodyPr>
          <a:lstStyle>
            <a:defPPr>
              <a:defRPr lang="en-US"/>
            </a:defPPr>
            <a:lvl1pPr algn="ctr">
              <a:defRPr sz="1200"/>
            </a:lvl1pPr>
          </a:lstStyle>
          <a:p>
            <a:r>
              <a:rPr lang="en-US" dirty="0"/>
              <a:t> Prepare and scale data</a:t>
            </a:r>
          </a:p>
          <a:p>
            <a:r>
              <a:rPr lang="en-US" dirty="0"/>
              <a:t>Choose optimum K</a:t>
            </a:r>
          </a:p>
          <a:p>
            <a:r>
              <a:rPr lang="en-US" dirty="0"/>
              <a:t>Run K-Means</a:t>
            </a:r>
          </a:p>
          <a:p>
            <a:r>
              <a:rPr lang="en-US" dirty="0"/>
              <a:t>Profile Clusters</a:t>
            </a:r>
          </a:p>
        </p:txBody>
      </p:sp>
      <p:sp>
        <p:nvSpPr>
          <p:cNvPr id="62" name="TextBox 61"/>
          <p:cNvSpPr txBox="1"/>
          <p:nvPr/>
        </p:nvSpPr>
        <p:spPr>
          <a:xfrm>
            <a:off x="4253934" y="1489851"/>
            <a:ext cx="1465146" cy="215444"/>
          </a:xfrm>
          <a:prstGeom prst="rect">
            <a:avLst/>
          </a:prstGeom>
          <a:noFill/>
        </p:spPr>
        <p:txBody>
          <a:bodyPr wrap="none" lIns="0" tIns="0" rIns="0" bIns="0" rtlCol="0">
            <a:spAutoFit/>
          </a:bodyPr>
          <a:lstStyle/>
          <a:p>
            <a:pPr algn="ctr"/>
            <a:r>
              <a:rPr lang="en-US" sz="1400" b="1" dirty="0"/>
              <a:t>K-Means Clustering</a:t>
            </a:r>
          </a:p>
        </p:txBody>
      </p:sp>
      <p:sp>
        <p:nvSpPr>
          <p:cNvPr id="103" name="Freeform 102">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04" name="TextBox 103"/>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2</a:t>
            </a:r>
          </a:p>
        </p:txBody>
      </p:sp>
      <p:sp>
        <p:nvSpPr>
          <p:cNvPr id="45" name="TextBox 44">
            <a:extLst>
              <a:ext uri="{FF2B5EF4-FFF2-40B4-BE49-F238E27FC236}">
                <a16:creationId xmlns:a16="http://schemas.microsoft.com/office/drawing/2014/main" id="{6972FD61-A278-4E69-85DE-75B38C250625}"/>
              </a:ext>
            </a:extLst>
          </p:cNvPr>
          <p:cNvSpPr txBox="1"/>
          <p:nvPr/>
        </p:nvSpPr>
        <p:spPr>
          <a:xfrm>
            <a:off x="3890278" y="165381"/>
            <a:ext cx="4411464"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Analysis Process Steps</a:t>
            </a:r>
          </a:p>
        </p:txBody>
      </p:sp>
      <p:sp>
        <p:nvSpPr>
          <p:cNvPr id="2" name="Title 1" hidden="1">
            <a:extLst>
              <a:ext uri="{FF2B5EF4-FFF2-40B4-BE49-F238E27FC236}">
                <a16:creationId xmlns:a16="http://schemas.microsoft.com/office/drawing/2014/main" id="{9028B554-C211-4B28-93B1-C6D82314B444}"/>
              </a:ext>
            </a:extLst>
          </p:cNvPr>
          <p:cNvSpPr>
            <a:spLocks noGrp="1"/>
          </p:cNvSpPr>
          <p:nvPr>
            <p:ph type="title"/>
          </p:nvPr>
        </p:nvSpPr>
        <p:spPr/>
        <p:txBody>
          <a:bodyPr/>
          <a:lstStyle/>
          <a:p>
            <a:r>
              <a:rPr lang="en-US" dirty="0"/>
              <a:t>Slide 9</a:t>
            </a:r>
          </a:p>
        </p:txBody>
      </p:sp>
      <p:sp>
        <p:nvSpPr>
          <p:cNvPr id="46" name="Oval 45">
            <a:extLst>
              <a:ext uri="{FF2B5EF4-FFF2-40B4-BE49-F238E27FC236}">
                <a16:creationId xmlns:a16="http://schemas.microsoft.com/office/drawing/2014/main" id="{446FA973-6EB1-41A0-9E39-53355B55835B}"/>
              </a:ext>
              <a:ext uri="{C183D7F6-B498-43B3-948B-1728B52AA6E4}">
                <adec:decorative xmlns:adec="http://schemas.microsoft.com/office/drawing/2017/decorative" val="1"/>
              </a:ext>
            </a:extLst>
          </p:cNvPr>
          <p:cNvSpPr/>
          <p:nvPr/>
        </p:nvSpPr>
        <p:spPr>
          <a:xfrm>
            <a:off x="2935972" y="3219671"/>
            <a:ext cx="521528" cy="505648"/>
          </a:xfrm>
          <a:prstGeom prst="ellipse">
            <a:avLst/>
          </a:prstGeom>
          <a:solidFill>
            <a:srgbClr val="92D05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427D2EC2-F0D3-4C27-952B-8CD3A054449B}"/>
              </a:ext>
              <a:ext uri="{C183D7F6-B498-43B3-948B-1728B52AA6E4}">
                <adec:decorative xmlns:adec="http://schemas.microsoft.com/office/drawing/2017/decorative" val="1"/>
              </a:ext>
            </a:extLst>
          </p:cNvPr>
          <p:cNvSpPr/>
          <p:nvPr/>
        </p:nvSpPr>
        <p:spPr>
          <a:xfrm>
            <a:off x="4723769" y="3212405"/>
            <a:ext cx="521528" cy="505648"/>
          </a:xfrm>
          <a:prstGeom prst="ellipse">
            <a:avLst/>
          </a:prstGeom>
          <a:solidFill>
            <a:srgbClr val="85E0E7"/>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Connector 47">
            <a:extLst>
              <a:ext uri="{FF2B5EF4-FFF2-40B4-BE49-F238E27FC236}">
                <a16:creationId xmlns:a16="http://schemas.microsoft.com/office/drawing/2014/main" id="{324CB816-AEF6-4624-B4C4-25F19B0344AB}"/>
              </a:ext>
              <a:ext uri="{C183D7F6-B498-43B3-948B-1728B52AA6E4}">
                <adec:decorative xmlns:adec="http://schemas.microsoft.com/office/drawing/2017/decorative" val="1"/>
              </a:ext>
            </a:extLst>
          </p:cNvPr>
          <p:cNvCxnSpPr/>
          <p:nvPr/>
        </p:nvCxnSpPr>
        <p:spPr>
          <a:xfrm>
            <a:off x="8588681" y="2674273"/>
            <a:ext cx="0" cy="705734"/>
          </a:xfrm>
          <a:prstGeom prst="line">
            <a:avLst/>
          </a:prstGeom>
          <a:ln w="19050">
            <a:solidFill>
              <a:srgbClr val="98A3AD"/>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42E4701-783A-4BC3-A3F2-E85423839411}"/>
              </a:ext>
            </a:extLst>
          </p:cNvPr>
          <p:cNvSpPr txBox="1"/>
          <p:nvPr/>
        </p:nvSpPr>
        <p:spPr>
          <a:xfrm>
            <a:off x="7629396" y="1793771"/>
            <a:ext cx="1930751" cy="738664"/>
          </a:xfrm>
          <a:prstGeom prst="rect">
            <a:avLst/>
          </a:prstGeom>
          <a:noFill/>
        </p:spPr>
        <p:txBody>
          <a:bodyPr wrap="square" lIns="0" tIns="0" rIns="0" bIns="0" rtlCol="0">
            <a:spAutoFit/>
          </a:bodyPr>
          <a:lstStyle>
            <a:defPPr>
              <a:defRPr lang="en-US"/>
            </a:defPPr>
            <a:lvl1pPr algn="ctr">
              <a:defRPr sz="1200"/>
            </a:lvl1pPr>
          </a:lstStyle>
          <a:p>
            <a:r>
              <a:rPr lang="en-US" dirty="0"/>
              <a:t>Based on any Clustering output &amp; analysis.</a:t>
            </a:r>
          </a:p>
          <a:p>
            <a:r>
              <a:rPr lang="en-US" dirty="0"/>
              <a:t>Choose the best 5 countries to receive aid.</a:t>
            </a:r>
          </a:p>
        </p:txBody>
      </p:sp>
      <p:sp>
        <p:nvSpPr>
          <p:cNvPr id="52" name="TextBox 51">
            <a:extLst>
              <a:ext uri="{FF2B5EF4-FFF2-40B4-BE49-F238E27FC236}">
                <a16:creationId xmlns:a16="http://schemas.microsoft.com/office/drawing/2014/main" id="{B954BF6E-E20A-4A62-9166-12E49458C2A9}"/>
              </a:ext>
            </a:extLst>
          </p:cNvPr>
          <p:cNvSpPr txBox="1"/>
          <p:nvPr/>
        </p:nvSpPr>
        <p:spPr>
          <a:xfrm>
            <a:off x="7894588" y="1484309"/>
            <a:ext cx="1388201" cy="215444"/>
          </a:xfrm>
          <a:prstGeom prst="rect">
            <a:avLst/>
          </a:prstGeom>
          <a:noFill/>
        </p:spPr>
        <p:txBody>
          <a:bodyPr wrap="none" lIns="0" tIns="0" rIns="0" bIns="0" rtlCol="0">
            <a:spAutoFit/>
          </a:bodyPr>
          <a:lstStyle/>
          <a:p>
            <a:pPr algn="ctr"/>
            <a:r>
              <a:rPr lang="en-US" sz="1400" b="1" dirty="0"/>
              <a:t>Choose Countries</a:t>
            </a:r>
          </a:p>
        </p:txBody>
      </p:sp>
      <p:sp>
        <p:nvSpPr>
          <p:cNvPr id="53" name="Oval 52">
            <a:extLst>
              <a:ext uri="{FF2B5EF4-FFF2-40B4-BE49-F238E27FC236}">
                <a16:creationId xmlns:a16="http://schemas.microsoft.com/office/drawing/2014/main" id="{79E2129B-9D46-4A9F-A426-7D078E59A85F}"/>
              </a:ext>
              <a:ext uri="{C183D7F6-B498-43B3-948B-1728B52AA6E4}">
                <adec:decorative xmlns:adec="http://schemas.microsoft.com/office/drawing/2017/decorative" val="1"/>
              </a:ext>
            </a:extLst>
          </p:cNvPr>
          <p:cNvSpPr/>
          <p:nvPr/>
        </p:nvSpPr>
        <p:spPr>
          <a:xfrm>
            <a:off x="8325947" y="3206863"/>
            <a:ext cx="521528" cy="505648"/>
          </a:xfrm>
          <a:prstGeom prst="ellipse">
            <a:avLst/>
          </a:prstGeom>
          <a:solidFill>
            <a:srgbClr val="00B0F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p:cNvSpPr txBox="1"/>
          <p:nvPr/>
        </p:nvSpPr>
        <p:spPr>
          <a:xfrm>
            <a:off x="3143654" y="3375112"/>
            <a:ext cx="92974" cy="215444"/>
          </a:xfrm>
          <a:prstGeom prst="rect">
            <a:avLst/>
          </a:prstGeom>
          <a:noFill/>
        </p:spPr>
        <p:txBody>
          <a:bodyPr wrap="none" lIns="0" tIns="0" rIns="0" bIns="0" rtlCol="0">
            <a:spAutoFit/>
          </a:bodyPr>
          <a:lstStyle/>
          <a:p>
            <a:pPr algn="ctr"/>
            <a:r>
              <a:rPr lang="en-US" sz="1400" b="1" dirty="0">
                <a:solidFill>
                  <a:schemeClr val="bg1"/>
                </a:solidFill>
              </a:rPr>
              <a:t>2</a:t>
            </a:r>
          </a:p>
        </p:txBody>
      </p:sp>
      <p:sp>
        <p:nvSpPr>
          <p:cNvPr id="63" name="TextBox 62"/>
          <p:cNvSpPr txBox="1"/>
          <p:nvPr/>
        </p:nvSpPr>
        <p:spPr>
          <a:xfrm>
            <a:off x="4940016" y="3351049"/>
            <a:ext cx="92974" cy="215444"/>
          </a:xfrm>
          <a:prstGeom prst="rect">
            <a:avLst/>
          </a:prstGeom>
          <a:noFill/>
        </p:spPr>
        <p:txBody>
          <a:bodyPr wrap="none" lIns="0" tIns="0" rIns="0" bIns="0" rtlCol="0">
            <a:spAutoFit/>
          </a:bodyPr>
          <a:lstStyle>
            <a:defPPr>
              <a:defRPr lang="en-US"/>
            </a:defPPr>
            <a:lvl1pPr algn="ctr">
              <a:defRPr sz="1400" b="1"/>
            </a:lvl1pPr>
          </a:lstStyle>
          <a:p>
            <a:r>
              <a:rPr lang="en-US" dirty="0">
                <a:solidFill>
                  <a:schemeClr val="bg1"/>
                </a:solidFill>
              </a:rPr>
              <a:t>3</a:t>
            </a:r>
          </a:p>
        </p:txBody>
      </p:sp>
      <p:sp>
        <p:nvSpPr>
          <p:cNvPr id="49" name="TextBox 48">
            <a:extLst>
              <a:ext uri="{FF2B5EF4-FFF2-40B4-BE49-F238E27FC236}">
                <a16:creationId xmlns:a16="http://schemas.microsoft.com/office/drawing/2014/main" id="{01CFCD05-31B8-4779-9163-0CF100AD91F5}"/>
              </a:ext>
            </a:extLst>
          </p:cNvPr>
          <p:cNvSpPr txBox="1"/>
          <p:nvPr/>
        </p:nvSpPr>
        <p:spPr>
          <a:xfrm>
            <a:off x="8542194" y="3362130"/>
            <a:ext cx="92975" cy="215444"/>
          </a:xfrm>
          <a:prstGeom prst="rect">
            <a:avLst/>
          </a:prstGeom>
          <a:noFill/>
        </p:spPr>
        <p:txBody>
          <a:bodyPr wrap="none" lIns="0" tIns="0" rIns="0" bIns="0" rtlCol="0">
            <a:spAutoFit/>
          </a:bodyPr>
          <a:lstStyle/>
          <a:p>
            <a:pPr algn="ctr"/>
            <a:r>
              <a:rPr lang="en-US" sz="1400" b="1" dirty="0">
                <a:solidFill>
                  <a:schemeClr val="bg1"/>
                </a:solidFill>
              </a:rPr>
              <a:t>5</a:t>
            </a:r>
          </a:p>
        </p:txBody>
      </p:sp>
      <p:sp>
        <p:nvSpPr>
          <p:cNvPr id="54" name="TextBox 53">
            <a:extLst>
              <a:ext uri="{FF2B5EF4-FFF2-40B4-BE49-F238E27FC236}">
                <a16:creationId xmlns:a16="http://schemas.microsoft.com/office/drawing/2014/main" id="{ED3C0C68-AAFA-4E83-AAC6-B9C746FE5D65}"/>
              </a:ext>
            </a:extLst>
          </p:cNvPr>
          <p:cNvSpPr txBox="1"/>
          <p:nvPr/>
        </p:nvSpPr>
        <p:spPr>
          <a:xfrm>
            <a:off x="381000" y="6345823"/>
            <a:ext cx="1821011"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chemeClr val="tx1"/>
                </a:solidFill>
                <a:latin typeface="Algerian" panose="04020705040A02060702" pitchFamily="82" charset="0"/>
              </a:rPr>
              <a:t>HELP International</a:t>
            </a:r>
          </a:p>
        </p:txBody>
      </p:sp>
    </p:spTree>
    <p:extLst>
      <p:ext uri="{BB962C8B-B14F-4D97-AF65-F5344CB8AC3E}">
        <p14:creationId xmlns:p14="http://schemas.microsoft.com/office/powerpoint/2010/main" val="889649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grpSp>
        <p:nvGrpSpPr>
          <p:cNvPr id="2" name="Group 1">
            <a:extLst>
              <a:ext uri="{FF2B5EF4-FFF2-40B4-BE49-F238E27FC236}">
                <a16:creationId xmlns:a16="http://schemas.microsoft.com/office/drawing/2014/main" id="{4494785E-4C9A-4626-816D-B5F5920DA80C}"/>
              </a:ext>
              <a:ext uri="{C183D7F6-B498-43B3-948B-1728B52AA6E4}">
                <adec:decorative xmlns:adec="http://schemas.microsoft.com/office/drawing/2017/decorative" val="1"/>
              </a:ext>
            </a:extLst>
          </p:cNvPr>
          <p:cNvGrpSpPr/>
          <p:nvPr/>
        </p:nvGrpSpPr>
        <p:grpSpPr>
          <a:xfrm>
            <a:off x="825793" y="2496525"/>
            <a:ext cx="5310652" cy="3407657"/>
            <a:chOff x="825793" y="2068093"/>
            <a:chExt cx="5310652" cy="3407657"/>
          </a:xfrm>
        </p:grpSpPr>
        <p:sp>
          <p:nvSpPr>
            <p:cNvPr id="71" name="TextBox 70"/>
            <p:cNvSpPr txBox="1"/>
            <p:nvPr/>
          </p:nvSpPr>
          <p:spPr>
            <a:xfrm>
              <a:off x="825793" y="2890917"/>
              <a:ext cx="2017681" cy="553998"/>
            </a:xfrm>
            <a:prstGeom prst="rect">
              <a:avLst/>
            </a:prstGeom>
            <a:noFill/>
          </p:spPr>
          <p:txBody>
            <a:bodyPr wrap="square" lIns="0" tIns="0" rIns="0" bIns="0" rtlCol="0">
              <a:spAutoFit/>
            </a:bodyPr>
            <a:lstStyle/>
            <a:p>
              <a:r>
                <a:rPr lang="en-US" sz="1200" dirty="0"/>
                <a:t>The GDPP seems to be a dominant feature with 4 other features correlated with it.</a:t>
              </a:r>
              <a:endParaRPr lang="en-US" sz="1200" dirty="0">
                <a:solidFill>
                  <a:srgbClr val="30353F"/>
                </a:solidFill>
              </a:endParaRPr>
            </a:p>
          </p:txBody>
        </p:sp>
        <p:sp>
          <p:nvSpPr>
            <p:cNvPr id="88" name="Rectangle 87"/>
            <p:cNvSpPr/>
            <p:nvPr/>
          </p:nvSpPr>
          <p:spPr>
            <a:xfrm>
              <a:off x="1174451" y="2068093"/>
              <a:ext cx="2205714" cy="702966"/>
            </a:xfrm>
            <a:prstGeom prst="rect">
              <a:avLst/>
            </a:prstGeom>
            <a:gradFill flip="none" rotWithShape="1">
              <a:gsLst>
                <a:gs pos="100000">
                  <a:schemeClr val="bg1"/>
                </a:gs>
                <a:gs pos="54000">
                  <a:srgbClr val="515A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p:nvPr/>
          </p:nvGrpSpPr>
          <p:grpSpPr>
            <a:xfrm>
              <a:off x="825793" y="2068093"/>
              <a:ext cx="702967" cy="702966"/>
              <a:chOff x="1072536" y="1083143"/>
              <a:chExt cx="788715" cy="788715"/>
            </a:xfrm>
          </p:grpSpPr>
          <p:sp>
            <p:nvSpPr>
              <p:cNvPr id="8" name="Oval 7"/>
              <p:cNvSpPr/>
              <p:nvPr/>
            </p:nvSpPr>
            <p:spPr>
              <a:xfrm>
                <a:off x="1072536" y="1083143"/>
                <a:ext cx="788715" cy="788715"/>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p:cNvGrpSpPr/>
              <p:nvPr/>
            </p:nvGrpSpPr>
            <p:grpSpPr>
              <a:xfrm>
                <a:off x="1276148" y="1369137"/>
                <a:ext cx="381490" cy="216726"/>
                <a:chOff x="3283332" y="3275035"/>
                <a:chExt cx="479215" cy="272245"/>
              </a:xfrm>
            </p:grpSpPr>
            <p:sp>
              <p:nvSpPr>
                <p:cNvPr id="68" name="Freeform 11"/>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12"/>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0" name="TextBox 49"/>
            <p:cNvSpPr txBox="1"/>
            <p:nvPr/>
          </p:nvSpPr>
          <p:spPr>
            <a:xfrm>
              <a:off x="1719843" y="2304956"/>
              <a:ext cx="500137" cy="246221"/>
            </a:xfrm>
            <a:prstGeom prst="rect">
              <a:avLst/>
            </a:prstGeom>
            <a:noFill/>
          </p:spPr>
          <p:txBody>
            <a:bodyPr wrap="none" lIns="0" tIns="0" rIns="0" bIns="0" rtlCol="0">
              <a:spAutoFit/>
            </a:bodyPr>
            <a:lstStyle/>
            <a:p>
              <a:r>
                <a:rPr lang="en-US" sz="1600" b="1" dirty="0">
                  <a:solidFill>
                    <a:schemeClr val="bg1"/>
                  </a:solidFill>
                </a:rPr>
                <a:t>GDPP</a:t>
              </a:r>
            </a:p>
          </p:txBody>
        </p:sp>
        <p:sp>
          <p:nvSpPr>
            <p:cNvPr id="53" name="TextBox 52"/>
            <p:cNvSpPr txBox="1"/>
            <p:nvPr/>
          </p:nvSpPr>
          <p:spPr>
            <a:xfrm>
              <a:off x="844712" y="4737086"/>
              <a:ext cx="2017681" cy="738664"/>
            </a:xfrm>
            <a:prstGeom prst="rect">
              <a:avLst/>
            </a:prstGeom>
            <a:noFill/>
          </p:spPr>
          <p:txBody>
            <a:bodyPr wrap="square" lIns="0" tIns="0" rIns="0" bIns="0" rtlCol="0">
              <a:spAutoFit/>
            </a:bodyPr>
            <a:lstStyle/>
            <a:p>
              <a:r>
                <a:rPr lang="en-US" sz="1200" dirty="0"/>
                <a:t>Child Mortality is correlated with Total Fertility and is negatively correlated with life expectancy.</a:t>
              </a:r>
              <a:endParaRPr lang="en-US" sz="1200" dirty="0">
                <a:solidFill>
                  <a:srgbClr val="30353F"/>
                </a:solidFill>
              </a:endParaRPr>
            </a:p>
          </p:txBody>
        </p:sp>
        <p:sp>
          <p:nvSpPr>
            <p:cNvPr id="91" name="Rectangle 90"/>
            <p:cNvSpPr/>
            <p:nvPr/>
          </p:nvSpPr>
          <p:spPr>
            <a:xfrm>
              <a:off x="1196195" y="3920431"/>
              <a:ext cx="2183970" cy="702966"/>
            </a:xfrm>
            <a:prstGeom prst="rect">
              <a:avLst/>
            </a:prstGeom>
            <a:gradFill flip="none" rotWithShape="1">
              <a:gsLst>
                <a:gs pos="100000">
                  <a:schemeClr val="bg1"/>
                </a:gs>
                <a:gs pos="54000">
                  <a:srgbClr val="DBDB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p:cNvGrpSpPr/>
            <p:nvPr/>
          </p:nvGrpSpPr>
          <p:grpSpPr>
            <a:xfrm>
              <a:off x="844712" y="3920431"/>
              <a:ext cx="702967" cy="702966"/>
              <a:chOff x="1093763" y="3171060"/>
              <a:chExt cx="788715" cy="788715"/>
            </a:xfrm>
          </p:grpSpPr>
          <p:sp>
            <p:nvSpPr>
              <p:cNvPr id="38" name="Oval 37"/>
              <p:cNvSpPr/>
              <p:nvPr/>
            </p:nvSpPr>
            <p:spPr>
              <a:xfrm>
                <a:off x="1093763" y="3171060"/>
                <a:ext cx="788715" cy="788715"/>
              </a:xfrm>
              <a:prstGeom prst="ellipse">
                <a:avLst/>
              </a:prstGeom>
              <a:solidFill>
                <a:srgbClr val="CFCFC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4"/>
              <p:cNvSpPr>
                <a:spLocks noEditPoints="1"/>
              </p:cNvSpPr>
              <p:nvPr/>
            </p:nvSpPr>
            <p:spPr bwMode="auto">
              <a:xfrm>
                <a:off x="1305929" y="3382536"/>
                <a:ext cx="364382" cy="365762"/>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8" name="TextBox 57"/>
            <p:cNvSpPr txBox="1"/>
            <p:nvPr/>
          </p:nvSpPr>
          <p:spPr>
            <a:xfrm>
              <a:off x="1682974" y="4140814"/>
              <a:ext cx="1256178" cy="246221"/>
            </a:xfrm>
            <a:prstGeom prst="rect">
              <a:avLst/>
            </a:prstGeom>
            <a:noFill/>
          </p:spPr>
          <p:txBody>
            <a:bodyPr wrap="none" lIns="0" tIns="0" rIns="0" bIns="0" rtlCol="0">
              <a:spAutoFit/>
            </a:bodyPr>
            <a:lstStyle/>
            <a:p>
              <a:r>
                <a:rPr lang="en-US" sz="1600" b="1" dirty="0">
                  <a:solidFill>
                    <a:srgbClr val="30353F"/>
                  </a:solidFill>
                </a:rPr>
                <a:t>Child Mortality</a:t>
              </a:r>
            </a:p>
          </p:txBody>
        </p:sp>
        <p:sp>
          <p:nvSpPr>
            <p:cNvPr id="78" name="TextBox 77"/>
            <p:cNvSpPr txBox="1"/>
            <p:nvPr/>
          </p:nvSpPr>
          <p:spPr>
            <a:xfrm>
              <a:off x="3752993" y="4729966"/>
              <a:ext cx="1992537" cy="738664"/>
            </a:xfrm>
            <a:prstGeom prst="rect">
              <a:avLst/>
            </a:prstGeom>
            <a:noFill/>
          </p:spPr>
          <p:txBody>
            <a:bodyPr wrap="square" lIns="0" tIns="0" rIns="0" bIns="0" rtlCol="0">
              <a:spAutoFit/>
            </a:bodyPr>
            <a:lstStyle/>
            <a:p>
              <a:r>
                <a:rPr lang="en-US" sz="1200" dirty="0"/>
                <a:t>Inflation is another feature that is somewhat correlated or inversely correlated with all other features</a:t>
              </a:r>
              <a:endParaRPr lang="en-US" sz="1200" dirty="0">
                <a:solidFill>
                  <a:srgbClr val="30353F"/>
                </a:solidFill>
              </a:endParaRPr>
            </a:p>
          </p:txBody>
        </p:sp>
        <p:sp>
          <p:nvSpPr>
            <p:cNvPr id="92" name="Rectangle 91"/>
            <p:cNvSpPr/>
            <p:nvPr/>
          </p:nvSpPr>
          <p:spPr>
            <a:xfrm>
              <a:off x="4104476" y="3937693"/>
              <a:ext cx="2031968" cy="702967"/>
            </a:xfrm>
            <a:prstGeom prst="rect">
              <a:avLst/>
            </a:prstGeom>
            <a:gradFill flip="none" rotWithShape="1">
              <a:gsLst>
                <a:gs pos="100000">
                  <a:schemeClr val="bg1"/>
                </a:gs>
                <a:gs pos="54000">
                  <a:srgbClr val="85E0E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p:cNvGrpSpPr/>
            <p:nvPr/>
          </p:nvGrpSpPr>
          <p:grpSpPr>
            <a:xfrm>
              <a:off x="3752994" y="3937693"/>
              <a:ext cx="702967" cy="702967"/>
              <a:chOff x="4356800" y="3209795"/>
              <a:chExt cx="788715" cy="788715"/>
            </a:xfrm>
          </p:grpSpPr>
          <p:sp>
            <p:nvSpPr>
              <p:cNvPr id="43" name="Oval 42"/>
              <p:cNvSpPr/>
              <p:nvPr/>
            </p:nvSpPr>
            <p:spPr>
              <a:xfrm>
                <a:off x="4356800" y="3209795"/>
                <a:ext cx="788715" cy="788715"/>
              </a:xfrm>
              <a:prstGeom prst="ellipse">
                <a:avLst/>
              </a:prstGeom>
              <a:solidFill>
                <a:srgbClr val="43CDD9"/>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p:cNvGrpSpPr/>
              <p:nvPr/>
            </p:nvGrpSpPr>
            <p:grpSpPr>
              <a:xfrm>
                <a:off x="4597964" y="3450958"/>
                <a:ext cx="306387" cy="306388"/>
                <a:chOff x="8208963" y="3762375"/>
                <a:chExt cx="306387" cy="306388"/>
              </a:xfrm>
            </p:grpSpPr>
            <p:sp>
              <p:nvSpPr>
                <p:cNvPr id="45" name="Freeform 27"/>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8"/>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9"/>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30"/>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81" name="TextBox 80"/>
            <p:cNvSpPr txBox="1"/>
            <p:nvPr/>
          </p:nvSpPr>
          <p:spPr>
            <a:xfrm>
              <a:off x="4597706" y="4162187"/>
              <a:ext cx="684483" cy="246221"/>
            </a:xfrm>
            <a:prstGeom prst="rect">
              <a:avLst/>
            </a:prstGeom>
            <a:noFill/>
          </p:spPr>
          <p:txBody>
            <a:bodyPr wrap="none" lIns="0" tIns="0" rIns="0" bIns="0" rtlCol="0">
              <a:spAutoFit/>
            </a:bodyPr>
            <a:lstStyle/>
            <a:p>
              <a:r>
                <a:rPr lang="en-US" sz="1600" b="1" dirty="0">
                  <a:solidFill>
                    <a:schemeClr val="bg1"/>
                  </a:solidFill>
                </a:rPr>
                <a:t>Inflation</a:t>
              </a:r>
            </a:p>
          </p:txBody>
        </p:sp>
        <p:sp>
          <p:nvSpPr>
            <p:cNvPr id="82" name="TextBox 81"/>
            <p:cNvSpPr txBox="1"/>
            <p:nvPr/>
          </p:nvSpPr>
          <p:spPr>
            <a:xfrm>
              <a:off x="3752993" y="2875977"/>
              <a:ext cx="2017681" cy="738664"/>
            </a:xfrm>
            <a:prstGeom prst="rect">
              <a:avLst/>
            </a:prstGeom>
            <a:noFill/>
          </p:spPr>
          <p:txBody>
            <a:bodyPr wrap="square" lIns="0" tIns="0" rIns="0" bIns="0" rtlCol="0">
              <a:spAutoFit/>
            </a:bodyPr>
            <a:lstStyle>
              <a:defPPr>
                <a:defRPr lang="en-US"/>
              </a:defPPr>
              <a:lvl1pPr>
                <a:defRPr sz="1200"/>
              </a:lvl1pPr>
            </a:lstStyle>
            <a:p>
              <a:r>
                <a:rPr lang="en-US" dirty="0"/>
                <a:t>Although income is correlated with GDPP, it is slightly independent from GDPP calculation. </a:t>
              </a:r>
            </a:p>
          </p:txBody>
        </p:sp>
        <p:sp>
          <p:nvSpPr>
            <p:cNvPr id="90" name="Rectangle 89"/>
            <p:cNvSpPr/>
            <p:nvPr/>
          </p:nvSpPr>
          <p:spPr>
            <a:xfrm>
              <a:off x="4087496" y="2076584"/>
              <a:ext cx="2048949"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3752994" y="2076676"/>
              <a:ext cx="702967" cy="702967"/>
              <a:chOff x="3752994" y="2076676"/>
              <a:chExt cx="702967" cy="702967"/>
            </a:xfrm>
          </p:grpSpPr>
          <p:sp>
            <p:nvSpPr>
              <p:cNvPr id="35" name="Oval 34"/>
              <p:cNvSpPr/>
              <p:nvPr/>
            </p:nvSpPr>
            <p:spPr>
              <a:xfrm>
                <a:off x="3752994" y="2076676"/>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p:cNvGrpSpPr/>
              <p:nvPr/>
            </p:nvGrpSpPr>
            <p:grpSpPr>
              <a:xfrm>
                <a:off x="3919769" y="2340342"/>
                <a:ext cx="369417" cy="175634"/>
                <a:chOff x="4254500" y="2100263"/>
                <a:chExt cx="1906588" cy="906463"/>
              </a:xfrm>
            </p:grpSpPr>
            <p:sp>
              <p:nvSpPr>
                <p:cNvPr id="48"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87" name="TextBox 86"/>
            <p:cNvSpPr txBox="1"/>
            <p:nvPr/>
          </p:nvSpPr>
          <p:spPr>
            <a:xfrm>
              <a:off x="4631186" y="2312731"/>
              <a:ext cx="636393" cy="246221"/>
            </a:xfrm>
            <a:prstGeom prst="rect">
              <a:avLst/>
            </a:prstGeom>
            <a:noFill/>
          </p:spPr>
          <p:txBody>
            <a:bodyPr wrap="none" lIns="0" tIns="0" rIns="0" bIns="0" rtlCol="0">
              <a:spAutoFit/>
            </a:bodyPr>
            <a:lstStyle/>
            <a:p>
              <a:r>
                <a:rPr lang="en-US" sz="1600" b="1" dirty="0">
                  <a:solidFill>
                    <a:schemeClr val="bg1"/>
                  </a:solidFill>
                </a:rPr>
                <a:t>Income</a:t>
              </a:r>
            </a:p>
          </p:txBody>
        </p:sp>
      </p:grpSp>
      <p:sp>
        <p:nvSpPr>
          <p:cNvPr id="182" name="Rectangle 181">
            <a:extLst>
              <a:ext uri="{C183D7F6-B498-43B3-948B-1728B52AA6E4}">
                <adec:decorative xmlns:adec="http://schemas.microsoft.com/office/drawing/2017/decorative" val="1"/>
              </a:ext>
            </a:extLst>
          </p:cNvPr>
          <p:cNvSpPr/>
          <p:nvPr/>
        </p:nvSpPr>
        <p:spPr>
          <a:xfrm flipH="1">
            <a:off x="8047820" y="1381939"/>
            <a:ext cx="495949" cy="744793"/>
          </a:xfrm>
          <a:prstGeom prst="rect">
            <a:avLst/>
          </a:prstGeom>
          <a:solidFill>
            <a:srgbClr val="AF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0" name="Group 169">
            <a:extLst>
              <a:ext uri="{C183D7F6-B498-43B3-948B-1728B52AA6E4}">
                <adec:decorative xmlns:adec="http://schemas.microsoft.com/office/drawing/2017/decorative" val="1"/>
              </a:ext>
            </a:extLst>
          </p:cNvPr>
          <p:cNvGrpSpPr/>
          <p:nvPr/>
        </p:nvGrpSpPr>
        <p:grpSpPr>
          <a:xfrm>
            <a:off x="8047819" y="1116775"/>
            <a:ext cx="496814" cy="496814"/>
            <a:chOff x="3605949" y="1828088"/>
            <a:chExt cx="745644" cy="745644"/>
          </a:xfrm>
        </p:grpSpPr>
        <p:sp>
          <p:nvSpPr>
            <p:cNvPr id="171" name="Oval 170"/>
            <p:cNvSpPr/>
            <p:nvPr/>
          </p:nvSpPr>
          <p:spPr>
            <a:xfrm>
              <a:off x="3605949" y="1828088"/>
              <a:ext cx="745644" cy="745644"/>
            </a:xfrm>
            <a:prstGeom prst="ellipse">
              <a:avLst/>
            </a:prstGeom>
            <a:solidFill>
              <a:srgbClr val="8FA0A3"/>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2" name="Group 171"/>
            <p:cNvGrpSpPr/>
            <p:nvPr/>
          </p:nvGrpSpPr>
          <p:grpSpPr>
            <a:xfrm>
              <a:off x="3782849" y="2107761"/>
              <a:ext cx="391844" cy="186297"/>
              <a:chOff x="4254500" y="2100263"/>
              <a:chExt cx="1906588" cy="906463"/>
            </a:xfrm>
          </p:grpSpPr>
          <p:sp>
            <p:nvSpPr>
              <p:cNvPr id="173"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83" name="Rectangle 182">
            <a:extLst>
              <a:ext uri="{C183D7F6-B498-43B3-948B-1728B52AA6E4}">
                <adec:decorative xmlns:adec="http://schemas.microsoft.com/office/drawing/2017/decorative" val="1"/>
              </a:ext>
            </a:extLst>
          </p:cNvPr>
          <p:cNvSpPr/>
          <p:nvPr/>
        </p:nvSpPr>
        <p:spPr>
          <a:xfrm flipH="1">
            <a:off x="9152940" y="1381938"/>
            <a:ext cx="495949" cy="744794"/>
          </a:xfrm>
          <a:prstGeom prst="rect">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7" name="Group 166">
            <a:extLst>
              <a:ext uri="{C183D7F6-B498-43B3-948B-1728B52AA6E4}">
                <adec:decorative xmlns:adec="http://schemas.microsoft.com/office/drawing/2017/decorative" val="1"/>
              </a:ext>
            </a:extLst>
          </p:cNvPr>
          <p:cNvGrpSpPr/>
          <p:nvPr/>
        </p:nvGrpSpPr>
        <p:grpSpPr>
          <a:xfrm>
            <a:off x="9152940" y="1138328"/>
            <a:ext cx="495650" cy="495649"/>
            <a:chOff x="1093763" y="3171060"/>
            <a:chExt cx="788715" cy="788715"/>
          </a:xfrm>
        </p:grpSpPr>
        <p:sp>
          <p:nvSpPr>
            <p:cNvPr id="168" name="Oval 167"/>
            <p:cNvSpPr/>
            <p:nvPr/>
          </p:nvSpPr>
          <p:spPr>
            <a:xfrm>
              <a:off x="1093763" y="3171060"/>
              <a:ext cx="788715" cy="788715"/>
            </a:xfrm>
            <a:prstGeom prst="ellipse">
              <a:avLst/>
            </a:prstGeom>
            <a:solidFill>
              <a:srgbClr val="CFCFC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Freeform 34"/>
            <p:cNvSpPr>
              <a:spLocks noEditPoints="1"/>
            </p:cNvSpPr>
            <p:nvPr/>
          </p:nvSpPr>
          <p:spPr bwMode="auto">
            <a:xfrm>
              <a:off x="1305929" y="3382536"/>
              <a:ext cx="364382" cy="365762"/>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4" name="Rectangle 183">
            <a:extLst>
              <a:ext uri="{C183D7F6-B498-43B3-948B-1728B52AA6E4}">
                <adec:decorative xmlns:adec="http://schemas.microsoft.com/office/drawing/2017/decorative" val="1"/>
              </a:ext>
            </a:extLst>
          </p:cNvPr>
          <p:cNvSpPr/>
          <p:nvPr/>
        </p:nvSpPr>
        <p:spPr>
          <a:xfrm flipH="1">
            <a:off x="10257195" y="1381938"/>
            <a:ext cx="495949" cy="744794"/>
          </a:xfrm>
          <a:prstGeom prst="rect">
            <a:avLst/>
          </a:prstGeom>
          <a:solidFill>
            <a:srgbClr val="85E0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9" name="Group 158">
            <a:extLst>
              <a:ext uri="{C183D7F6-B498-43B3-948B-1728B52AA6E4}">
                <adec:decorative xmlns:adec="http://schemas.microsoft.com/office/drawing/2017/decorative" val="1"/>
              </a:ext>
            </a:extLst>
          </p:cNvPr>
          <p:cNvGrpSpPr/>
          <p:nvPr/>
        </p:nvGrpSpPr>
        <p:grpSpPr>
          <a:xfrm>
            <a:off x="10257195" y="1145345"/>
            <a:ext cx="495949" cy="495949"/>
            <a:chOff x="4356800" y="3209795"/>
            <a:chExt cx="788715" cy="788715"/>
          </a:xfrm>
        </p:grpSpPr>
        <p:sp>
          <p:nvSpPr>
            <p:cNvPr id="160" name="Oval 159"/>
            <p:cNvSpPr/>
            <p:nvPr/>
          </p:nvSpPr>
          <p:spPr>
            <a:xfrm>
              <a:off x="4356800" y="3209795"/>
              <a:ext cx="788715" cy="788715"/>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1" name="Group 160"/>
            <p:cNvGrpSpPr/>
            <p:nvPr/>
          </p:nvGrpSpPr>
          <p:grpSpPr>
            <a:xfrm>
              <a:off x="4597964" y="3450958"/>
              <a:ext cx="306387" cy="306388"/>
              <a:chOff x="8208963" y="3762375"/>
              <a:chExt cx="306387" cy="306388"/>
            </a:xfrm>
          </p:grpSpPr>
          <p:sp>
            <p:nvSpPr>
              <p:cNvPr id="162" name="Freeform 27"/>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28"/>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29"/>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30"/>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77" name="Rectangle 176">
            <a:extLst>
              <a:ext uri="{C183D7F6-B498-43B3-948B-1728B52AA6E4}">
                <adec:decorative xmlns:adec="http://schemas.microsoft.com/office/drawing/2017/decorative" val="1"/>
              </a:ext>
            </a:extLst>
          </p:cNvPr>
          <p:cNvSpPr/>
          <p:nvPr/>
        </p:nvSpPr>
        <p:spPr>
          <a:xfrm flipH="1">
            <a:off x="6943564" y="1381938"/>
            <a:ext cx="495949" cy="744794"/>
          </a:xfrm>
          <a:prstGeom prst="rect">
            <a:avLst/>
          </a:prstGeom>
          <a:solidFill>
            <a:srgbClr val="515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2" name="Group 151">
            <a:extLst>
              <a:ext uri="{C183D7F6-B498-43B3-948B-1728B52AA6E4}">
                <adec:decorative xmlns:adec="http://schemas.microsoft.com/office/drawing/2017/decorative" val="1"/>
              </a:ext>
            </a:extLst>
          </p:cNvPr>
          <p:cNvGrpSpPr/>
          <p:nvPr/>
        </p:nvGrpSpPr>
        <p:grpSpPr>
          <a:xfrm flipH="1">
            <a:off x="6943564" y="1138328"/>
            <a:ext cx="495948" cy="495947"/>
            <a:chOff x="1072536" y="1083143"/>
            <a:chExt cx="788715" cy="788715"/>
          </a:xfrm>
        </p:grpSpPr>
        <p:sp>
          <p:nvSpPr>
            <p:cNvPr id="153" name="Oval 152"/>
            <p:cNvSpPr/>
            <p:nvPr/>
          </p:nvSpPr>
          <p:spPr>
            <a:xfrm>
              <a:off x="1072536" y="1083143"/>
              <a:ext cx="788715" cy="788715"/>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4" name="Group 153"/>
            <p:cNvGrpSpPr/>
            <p:nvPr/>
          </p:nvGrpSpPr>
          <p:grpSpPr>
            <a:xfrm>
              <a:off x="1321776" y="1364417"/>
              <a:ext cx="381490" cy="216726"/>
              <a:chOff x="3340648" y="3269106"/>
              <a:chExt cx="479215" cy="272245"/>
            </a:xfrm>
          </p:grpSpPr>
          <p:sp>
            <p:nvSpPr>
              <p:cNvPr id="155" name="Freeform 11"/>
              <p:cNvSpPr>
                <a:spLocks noEditPoints="1"/>
              </p:cNvSpPr>
              <p:nvPr/>
            </p:nvSpPr>
            <p:spPr bwMode="auto">
              <a:xfrm>
                <a:off x="3340648" y="3269106"/>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12"/>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50" name="Rectangle 149"/>
          <p:cNvSpPr/>
          <p:nvPr/>
        </p:nvSpPr>
        <p:spPr>
          <a:xfrm>
            <a:off x="6246448" y="1894684"/>
            <a:ext cx="5203812" cy="4239416"/>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83" name="TextBox 82">
            <a:extLst>
              <a:ext uri="{FF2B5EF4-FFF2-40B4-BE49-F238E27FC236}">
                <a16:creationId xmlns:a16="http://schemas.microsoft.com/office/drawing/2014/main" id="{DCD843C5-0DBD-4721-ACAD-288CC256EF82}"/>
              </a:ext>
            </a:extLst>
          </p:cNvPr>
          <p:cNvSpPr txBox="1"/>
          <p:nvPr/>
        </p:nvSpPr>
        <p:spPr>
          <a:xfrm>
            <a:off x="5694447" y="165381"/>
            <a:ext cx="803105" cy="492443"/>
          </a:xfrm>
          <a:prstGeom prst="rect">
            <a:avLst/>
          </a:prstGeom>
          <a:noFill/>
        </p:spPr>
        <p:txBody>
          <a:bodyPr wrap="none" lIns="0" tIns="0" rIns="0" bIns="0" rtlCol="0">
            <a:spAutoFit/>
          </a:bodyPr>
          <a:lstStyle/>
          <a:p>
            <a:pPr algn="ctr">
              <a:tabLst>
                <a:tab pos="347663" algn="l"/>
              </a:tabLst>
            </a:pPr>
            <a:r>
              <a:rPr lang="en-US" sz="3200" b="1" dirty="0">
                <a:latin typeface="+mj-lt"/>
              </a:rPr>
              <a:t>EDA</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sp>
        <p:nvSpPr>
          <p:cNvPr id="7" name="TextBox 6">
            <a:extLst>
              <a:ext uri="{FF2B5EF4-FFF2-40B4-BE49-F238E27FC236}">
                <a16:creationId xmlns:a16="http://schemas.microsoft.com/office/drawing/2014/main" id="{1DD28D39-32F2-44A1-8DCF-D96567D7154A}"/>
              </a:ext>
            </a:extLst>
          </p:cNvPr>
          <p:cNvSpPr txBox="1"/>
          <p:nvPr/>
        </p:nvSpPr>
        <p:spPr>
          <a:xfrm>
            <a:off x="7710836" y="2013824"/>
            <a:ext cx="2301294" cy="369332"/>
          </a:xfrm>
          <a:prstGeom prst="rect">
            <a:avLst/>
          </a:prstGeom>
          <a:noFill/>
        </p:spPr>
        <p:txBody>
          <a:bodyPr wrap="square" rtlCol="0">
            <a:spAutoFit/>
          </a:bodyPr>
          <a:lstStyle/>
          <a:p>
            <a:pPr algn="ctr"/>
            <a:r>
              <a:rPr lang="en-US" b="1" dirty="0">
                <a:solidFill>
                  <a:srgbClr val="00B0F0"/>
                </a:solidFill>
                <a:latin typeface="+mj-lt"/>
                <a:cs typeface="DaunPenh" panose="01010101010101010101" pitchFamily="2" charset="0"/>
              </a:rPr>
              <a:t>Correlation Matrix</a:t>
            </a:r>
          </a:p>
        </p:txBody>
      </p:sp>
      <p:pic>
        <p:nvPicPr>
          <p:cNvPr id="10" name="Picture 9" descr="A screen shot of a computer&#10;&#10;Description automatically generated">
            <a:extLst>
              <a:ext uri="{FF2B5EF4-FFF2-40B4-BE49-F238E27FC236}">
                <a16:creationId xmlns:a16="http://schemas.microsoft.com/office/drawing/2014/main" id="{4CB29474-0613-4356-8FC5-EF45F93A7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6078" y="2388088"/>
            <a:ext cx="4678653" cy="3749654"/>
          </a:xfrm>
          <a:prstGeom prst="rect">
            <a:avLst/>
          </a:prstGeom>
        </p:spPr>
      </p:pic>
      <p:sp>
        <p:nvSpPr>
          <p:cNvPr id="11" name="TextBox 10">
            <a:extLst>
              <a:ext uri="{FF2B5EF4-FFF2-40B4-BE49-F238E27FC236}">
                <a16:creationId xmlns:a16="http://schemas.microsoft.com/office/drawing/2014/main" id="{3B06E8DA-8688-4251-848C-0C8E5133744A}"/>
              </a:ext>
            </a:extLst>
          </p:cNvPr>
          <p:cNvSpPr txBox="1"/>
          <p:nvPr/>
        </p:nvSpPr>
        <p:spPr>
          <a:xfrm>
            <a:off x="844713" y="1607226"/>
            <a:ext cx="5186976" cy="646331"/>
          </a:xfrm>
          <a:prstGeom prst="rect">
            <a:avLst/>
          </a:prstGeom>
          <a:noFill/>
        </p:spPr>
        <p:txBody>
          <a:bodyPr wrap="square" rtlCol="0">
            <a:spAutoFit/>
          </a:bodyPr>
          <a:lstStyle/>
          <a:p>
            <a:r>
              <a:rPr lang="en-US" sz="1200" dirty="0"/>
              <a:t>From the outset, GDPP and Child Mortality rate look like the major 2 features that can be tagged as independent. But the matrix shows a highly correlated data. Hence, we are going to run the clustering on all the features available.</a:t>
            </a:r>
          </a:p>
        </p:txBody>
      </p:sp>
      <p:sp>
        <p:nvSpPr>
          <p:cNvPr id="89" name="TextBox 88">
            <a:extLst>
              <a:ext uri="{FF2B5EF4-FFF2-40B4-BE49-F238E27FC236}">
                <a16:creationId xmlns:a16="http://schemas.microsoft.com/office/drawing/2014/main" id="{E6FCFAB4-98EE-4B50-9DD2-73104572DA91}"/>
              </a:ext>
            </a:extLst>
          </p:cNvPr>
          <p:cNvSpPr txBox="1"/>
          <p:nvPr/>
        </p:nvSpPr>
        <p:spPr>
          <a:xfrm>
            <a:off x="381000" y="6345823"/>
            <a:ext cx="1821011"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chemeClr val="tx1"/>
                </a:solidFill>
                <a:latin typeface="Algerian" panose="04020705040A02060702" pitchFamily="82" charset="0"/>
              </a:rPr>
              <a:t>HELP International</a:t>
            </a:r>
          </a:p>
        </p:txBody>
      </p:sp>
    </p:spTree>
    <p:extLst>
      <p:ext uri="{BB962C8B-B14F-4D97-AF65-F5344CB8AC3E}">
        <p14:creationId xmlns:p14="http://schemas.microsoft.com/office/powerpoint/2010/main" val="1519777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4478578" y="165381"/>
            <a:ext cx="3234860"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Data Distribution</a:t>
            </a:r>
          </a:p>
        </p:txBody>
      </p:sp>
      <p:sp>
        <p:nvSpPr>
          <p:cNvPr id="155" name="Rectangle 154">
            <a:extLst>
              <a:ext uri="{C183D7F6-B498-43B3-948B-1728B52AA6E4}">
                <adec:decorative xmlns:adec="http://schemas.microsoft.com/office/drawing/2017/decorative" val="1"/>
              </a:ext>
            </a:extLst>
          </p:cNvPr>
          <p:cNvSpPr/>
          <p:nvPr/>
        </p:nvSpPr>
        <p:spPr>
          <a:xfrm>
            <a:off x="1052275" y="854232"/>
            <a:ext cx="10087448" cy="2289511"/>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en-US" sz="1400" dirty="0">
                <a:solidFill>
                  <a:schemeClr val="tx1"/>
                </a:solidFill>
              </a:rPr>
              <a:t>The feature distributions are highly skewed to the left, except life expectancy which is right skewed.</a:t>
            </a:r>
          </a:p>
          <a:p>
            <a:pPr marL="285750" indent="-285750">
              <a:buFont typeface="Wingdings" panose="05000000000000000000" pitchFamily="2" charset="2"/>
              <a:buChar char="ü"/>
            </a:pPr>
            <a:r>
              <a:rPr lang="en-US" sz="1400" dirty="0">
                <a:solidFill>
                  <a:schemeClr val="tx1"/>
                </a:solidFill>
              </a:rPr>
              <a:t>Since most of the features related to GDPP are skewed towards zero, which may indicate that the dataset had more countries from the underdeveloped nations than developing or developed countries. [ </a:t>
            </a:r>
            <a:r>
              <a:rPr lang="en-US" sz="1400" i="1" dirty="0">
                <a:solidFill>
                  <a:schemeClr val="tx1"/>
                </a:solidFill>
              </a:rPr>
              <a:t>We can achieve a normal distribution for the feature if we obtain the log values instead. But that may make the algorithms unstable and give a skewed outcome. So we will not do that here. </a:t>
            </a:r>
            <a:r>
              <a:rPr lang="en-US" sz="1400" dirty="0">
                <a:solidFill>
                  <a:schemeClr val="tx1"/>
                </a:solidFill>
              </a:rPr>
              <a:t>]</a:t>
            </a:r>
          </a:p>
          <a:p>
            <a:pPr marL="285750" indent="-285750">
              <a:buFont typeface="Wingdings" panose="05000000000000000000" pitchFamily="2" charset="2"/>
              <a:buChar char="ü"/>
            </a:pPr>
            <a:r>
              <a:rPr lang="en-US" sz="1400" dirty="0">
                <a:solidFill>
                  <a:schemeClr val="tx1"/>
                </a:solidFill>
              </a:rPr>
              <a:t>Interestingly the life expectancy is skewed to the right, which means that most of the countries have a higher life expectancy regardless of the development status.</a:t>
            </a:r>
          </a:p>
          <a:p>
            <a:pPr algn="ctr"/>
            <a:endParaRPr lang="en-US" sz="1400" dirty="0"/>
          </a:p>
        </p:txBody>
      </p:sp>
      <p:sp>
        <p:nvSpPr>
          <p:cNvPr id="1029" name="Rectangle 1028">
            <a:extLst>
              <a:ext uri="{C183D7F6-B498-43B3-948B-1728B52AA6E4}">
                <adec:decorative xmlns:adec="http://schemas.microsoft.com/office/drawing/2017/decorative" val="1"/>
              </a:ext>
            </a:extLst>
          </p:cNvPr>
          <p:cNvSpPr/>
          <p:nvPr/>
        </p:nvSpPr>
        <p:spPr>
          <a:xfrm>
            <a:off x="1052276" y="3254723"/>
            <a:ext cx="3127944" cy="311108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C183D7F6-B498-43B3-948B-1728B52AA6E4}">
                <adec:decorative xmlns:adec="http://schemas.microsoft.com/office/drawing/2017/decorative" val="1"/>
              </a:ext>
            </a:extLst>
          </p:cNvPr>
          <p:cNvSpPr/>
          <p:nvPr/>
        </p:nvSpPr>
        <p:spPr>
          <a:xfrm>
            <a:off x="4532029" y="3254723"/>
            <a:ext cx="3127944" cy="311108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Rectangle 139">
            <a:extLst>
              <a:ext uri="{C183D7F6-B498-43B3-948B-1728B52AA6E4}">
                <adec:decorative xmlns:adec="http://schemas.microsoft.com/office/drawing/2017/decorative" val="1"/>
              </a:ext>
            </a:extLst>
          </p:cNvPr>
          <p:cNvSpPr/>
          <p:nvPr/>
        </p:nvSpPr>
        <p:spPr>
          <a:xfrm>
            <a:off x="8034520" y="3242366"/>
            <a:ext cx="3127944" cy="311108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 name="Group 60" descr="This is an icon of a chart. "/>
          <p:cNvGrpSpPr/>
          <p:nvPr/>
        </p:nvGrpSpPr>
        <p:grpSpPr>
          <a:xfrm>
            <a:off x="9178091" y="4359719"/>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5" name="TextBox 134"/>
          <p:cNvSpPr txBox="1"/>
          <p:nvPr/>
        </p:nvSpPr>
        <p:spPr>
          <a:xfrm>
            <a:off x="8235855" y="5256214"/>
            <a:ext cx="2679794" cy="861774"/>
          </a:xfrm>
          <a:prstGeom prst="rect">
            <a:avLst/>
          </a:prstGeom>
          <a:noFill/>
        </p:spPr>
        <p:txBody>
          <a:bodyPr wrap="square" lIns="0" tIns="0" rIns="0" bIns="0" rtlCol="0">
            <a:spAutoFit/>
          </a:bodyPr>
          <a:lstStyle/>
          <a:p>
            <a:pPr algn="ctr"/>
            <a:r>
              <a:rPr lang="en-US" sz="1400" dirty="0"/>
              <a:t>Child mortality rate is also skewed to the left. However this means that that most countries have a lower child mortality rate.</a:t>
            </a:r>
          </a:p>
        </p:txBody>
      </p:sp>
      <p:sp>
        <p:nvSpPr>
          <p:cNvPr id="31" name="TextBox 30">
            <a:extLst>
              <a:ext uri="{FF2B5EF4-FFF2-40B4-BE49-F238E27FC236}">
                <a16:creationId xmlns:a16="http://schemas.microsoft.com/office/drawing/2014/main" id="{F4540AC0-E369-4AD9-BBDB-C2E2E1409CDE}"/>
              </a:ext>
            </a:extLst>
          </p:cNvPr>
          <p:cNvSpPr txBox="1"/>
          <p:nvPr/>
        </p:nvSpPr>
        <p:spPr>
          <a:xfrm>
            <a:off x="4756103" y="5256214"/>
            <a:ext cx="2679794" cy="1077218"/>
          </a:xfrm>
          <a:prstGeom prst="rect">
            <a:avLst/>
          </a:prstGeom>
          <a:noFill/>
        </p:spPr>
        <p:txBody>
          <a:bodyPr wrap="square" lIns="0" tIns="0" rIns="0" bIns="0" rtlCol="0">
            <a:spAutoFit/>
          </a:bodyPr>
          <a:lstStyle/>
          <a:p>
            <a:pPr algn="ctr"/>
            <a:r>
              <a:rPr lang="en-US" sz="1400" dirty="0"/>
              <a:t>Income is highly correlated with GDPP and follow the same distribution. However there are a few outliers at the high end of income.</a:t>
            </a:r>
          </a:p>
        </p:txBody>
      </p:sp>
      <p:sp>
        <p:nvSpPr>
          <p:cNvPr id="32" name="TextBox 31">
            <a:extLst>
              <a:ext uri="{FF2B5EF4-FFF2-40B4-BE49-F238E27FC236}">
                <a16:creationId xmlns:a16="http://schemas.microsoft.com/office/drawing/2014/main" id="{9C2A804C-860C-42CE-B071-DD567E25871D}"/>
              </a:ext>
            </a:extLst>
          </p:cNvPr>
          <p:cNvSpPr txBox="1"/>
          <p:nvPr/>
        </p:nvSpPr>
        <p:spPr>
          <a:xfrm>
            <a:off x="1276351" y="5256214"/>
            <a:ext cx="2679794" cy="861774"/>
          </a:xfrm>
          <a:prstGeom prst="rect">
            <a:avLst/>
          </a:prstGeom>
          <a:noFill/>
        </p:spPr>
        <p:txBody>
          <a:bodyPr wrap="square" lIns="0" tIns="0" rIns="0" bIns="0" rtlCol="0">
            <a:spAutoFit/>
          </a:bodyPr>
          <a:lstStyle/>
          <a:p>
            <a:pPr algn="ctr"/>
            <a:r>
              <a:rPr lang="en-US" sz="1400" dirty="0"/>
              <a:t>GDPP is skewed to the left, this may imply that number of under-developed countries is more than developed/developing countries</a:t>
            </a:r>
          </a:p>
        </p:txBody>
      </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80846" cy="307777"/>
          </a:xfrm>
          <a:prstGeom prst="rect">
            <a:avLst/>
          </a:prstGeom>
          <a:noFill/>
        </p:spPr>
        <p:txBody>
          <a:bodyPr wrap="none" rtlCol="0">
            <a:spAutoFit/>
          </a:bodyPr>
          <a:lstStyle/>
          <a:p>
            <a:r>
              <a:rPr lang="en-US" sz="1400" b="1" dirty="0">
                <a:solidFill>
                  <a:schemeClr val="bg1"/>
                </a:solidFill>
              </a:rPr>
              <a:t>4</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6" name="Picture 5" descr="A picture containing window, building&#10;&#10;Description automatically generated">
            <a:extLst>
              <a:ext uri="{FF2B5EF4-FFF2-40B4-BE49-F238E27FC236}">
                <a16:creationId xmlns:a16="http://schemas.microsoft.com/office/drawing/2014/main" id="{AAAA4445-B138-4C65-911E-CAC038EA8F9C}"/>
              </a:ext>
            </a:extLst>
          </p:cNvPr>
          <p:cNvPicPr>
            <a:picLocks noChangeAspect="1"/>
          </p:cNvPicPr>
          <p:nvPr/>
        </p:nvPicPr>
        <p:blipFill rotWithShape="1">
          <a:blip r:embed="rId2">
            <a:extLst>
              <a:ext uri="{28A0092B-C50C-407E-A947-70E740481C1C}">
                <a14:useLocalDpi xmlns:a14="http://schemas.microsoft.com/office/drawing/2010/main" val="0"/>
              </a:ext>
            </a:extLst>
          </a:blip>
          <a:srcRect r="65906" b="66615"/>
          <a:stretch/>
        </p:blipFill>
        <p:spPr>
          <a:xfrm>
            <a:off x="1029536" y="3243191"/>
            <a:ext cx="3234579" cy="1877787"/>
          </a:xfrm>
          <a:prstGeom prst="rect">
            <a:avLst/>
          </a:prstGeom>
        </p:spPr>
      </p:pic>
      <p:pic>
        <p:nvPicPr>
          <p:cNvPr id="8" name="Picture 7" descr="A picture containing window, building&#10;&#10;Description automatically generated">
            <a:extLst>
              <a:ext uri="{FF2B5EF4-FFF2-40B4-BE49-F238E27FC236}">
                <a16:creationId xmlns:a16="http://schemas.microsoft.com/office/drawing/2014/main" id="{D203B1B9-BF6C-4F10-9A56-A261AD5815A5}"/>
              </a:ext>
            </a:extLst>
          </p:cNvPr>
          <p:cNvPicPr>
            <a:picLocks noChangeAspect="1"/>
          </p:cNvPicPr>
          <p:nvPr/>
        </p:nvPicPr>
        <p:blipFill rotWithShape="1">
          <a:blip r:embed="rId2">
            <a:extLst>
              <a:ext uri="{28A0092B-C50C-407E-A947-70E740481C1C}">
                <a14:useLocalDpi xmlns:a14="http://schemas.microsoft.com/office/drawing/2010/main" val="0"/>
              </a:ext>
            </a:extLst>
          </a:blip>
          <a:srcRect l="33438" r="31501" b="66615"/>
          <a:stretch/>
        </p:blipFill>
        <p:spPr>
          <a:xfrm>
            <a:off x="4523691" y="3243191"/>
            <a:ext cx="3234579" cy="1877787"/>
          </a:xfrm>
          <a:prstGeom prst="rect">
            <a:avLst/>
          </a:prstGeom>
        </p:spPr>
      </p:pic>
      <p:pic>
        <p:nvPicPr>
          <p:cNvPr id="10" name="Picture 9" descr="A picture containing window, building&#10;&#10;Description automatically generated">
            <a:extLst>
              <a:ext uri="{FF2B5EF4-FFF2-40B4-BE49-F238E27FC236}">
                <a16:creationId xmlns:a16="http://schemas.microsoft.com/office/drawing/2014/main" id="{FA69CB22-B447-456A-8899-A4D693F3EF5E}"/>
              </a:ext>
            </a:extLst>
          </p:cNvPr>
          <p:cNvPicPr>
            <a:picLocks noChangeAspect="1"/>
          </p:cNvPicPr>
          <p:nvPr/>
        </p:nvPicPr>
        <p:blipFill rotWithShape="1">
          <a:blip r:embed="rId2">
            <a:extLst>
              <a:ext uri="{28A0092B-C50C-407E-A947-70E740481C1C}">
                <a14:useLocalDpi xmlns:a14="http://schemas.microsoft.com/office/drawing/2010/main" val="0"/>
              </a:ext>
            </a:extLst>
          </a:blip>
          <a:srcRect t="65748" r="65654"/>
          <a:stretch/>
        </p:blipFill>
        <p:spPr>
          <a:xfrm>
            <a:off x="7910562" y="3243191"/>
            <a:ext cx="3229161" cy="1877787"/>
          </a:xfrm>
          <a:prstGeom prst="rect">
            <a:avLst/>
          </a:prstGeom>
        </p:spPr>
      </p:pic>
      <p:sp>
        <p:nvSpPr>
          <p:cNvPr id="41" name="TextBox 40">
            <a:extLst>
              <a:ext uri="{FF2B5EF4-FFF2-40B4-BE49-F238E27FC236}">
                <a16:creationId xmlns:a16="http://schemas.microsoft.com/office/drawing/2014/main" id="{988EE4D2-3DB2-4D68-AFF7-FAF8929E0226}"/>
              </a:ext>
            </a:extLst>
          </p:cNvPr>
          <p:cNvSpPr txBox="1"/>
          <p:nvPr/>
        </p:nvSpPr>
        <p:spPr>
          <a:xfrm>
            <a:off x="365845" y="6400102"/>
            <a:ext cx="1821011"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chemeClr val="tx1"/>
                </a:solidFill>
                <a:latin typeface="Algerian" panose="04020705040A02060702" pitchFamily="82" charset="0"/>
              </a:rPr>
              <a:t>HELP International</a:t>
            </a:r>
          </a:p>
        </p:txBody>
      </p:sp>
    </p:spTree>
    <p:extLst>
      <p:ext uri="{BB962C8B-B14F-4D97-AF65-F5344CB8AC3E}">
        <p14:creationId xmlns:p14="http://schemas.microsoft.com/office/powerpoint/2010/main" val="3041316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4246944" y="165381"/>
            <a:ext cx="3698128"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Outliers Treatment </a:t>
            </a:r>
          </a:p>
        </p:txBody>
      </p:sp>
      <p:sp>
        <p:nvSpPr>
          <p:cNvPr id="155" name="Rectangle 154">
            <a:extLst>
              <a:ext uri="{C183D7F6-B498-43B3-948B-1728B52AA6E4}">
                <adec:decorative xmlns:adec="http://schemas.microsoft.com/office/drawing/2017/decorative" val="1"/>
              </a:ext>
            </a:extLst>
          </p:cNvPr>
          <p:cNvSpPr/>
          <p:nvPr/>
        </p:nvSpPr>
        <p:spPr>
          <a:xfrm>
            <a:off x="1052275" y="674450"/>
            <a:ext cx="10087448" cy="2461374"/>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Capping</a:t>
            </a:r>
          </a:p>
          <a:p>
            <a:pPr marL="285750" indent="-285750">
              <a:buFont typeface="Wingdings" panose="05000000000000000000" pitchFamily="2" charset="2"/>
              <a:buChar char="ü"/>
            </a:pPr>
            <a:r>
              <a:rPr lang="en-US" sz="1400" dirty="0">
                <a:solidFill>
                  <a:schemeClr val="tx1"/>
                </a:solidFill>
              </a:rPr>
              <a:t>The graph on left shows that these values are highly correlated, and hence all these values should be equivalently spread out towards the end of spectrum.</a:t>
            </a:r>
          </a:p>
          <a:p>
            <a:pPr marL="285750" indent="-285750">
              <a:buFont typeface="Wingdings" panose="05000000000000000000" pitchFamily="2" charset="2"/>
              <a:buChar char="ü"/>
            </a:pPr>
            <a:r>
              <a:rPr lang="en-US" sz="1400" dirty="0">
                <a:solidFill>
                  <a:schemeClr val="tx1"/>
                </a:solidFill>
              </a:rPr>
              <a:t>We took a decision on capping these values with values inferred from graph to pack the clusters a bit closer. Let's do this only for the GDPP related features and for higher values only. The reason behind this is, we know that we need to determine countries requiring aid, a general notion would be that countries with higher GDPP parameters may not be figuring in the list anyway.</a:t>
            </a:r>
          </a:p>
          <a:p>
            <a:pPr marL="285750" indent="-285750">
              <a:buFont typeface="Wingdings" panose="05000000000000000000" pitchFamily="2" charset="2"/>
              <a:buChar char="ü"/>
            </a:pPr>
            <a:r>
              <a:rPr lang="en-US" sz="1400" dirty="0">
                <a:solidFill>
                  <a:schemeClr val="tx1"/>
                </a:solidFill>
              </a:rPr>
              <a:t>We also cap the 'Inflation' value similarly, and assume anything beyond 20% as 20, since its already a high number.</a:t>
            </a:r>
          </a:p>
          <a:p>
            <a:endParaRPr lang="en-US" sz="1400" dirty="0">
              <a:solidFill>
                <a:schemeClr val="tx1"/>
              </a:solidFill>
            </a:endParaRPr>
          </a:p>
          <a:p>
            <a:r>
              <a:rPr lang="en-US" sz="1400" b="1" dirty="0">
                <a:solidFill>
                  <a:schemeClr val="tx1"/>
                </a:solidFill>
              </a:rPr>
              <a:t>Hopkins Measure : </a:t>
            </a:r>
            <a:r>
              <a:rPr lang="en-US" altLang="en-US" sz="1400" dirty="0">
                <a:solidFill>
                  <a:schemeClr val="bg2">
                    <a:lumMod val="50000"/>
                  </a:schemeClr>
                </a:solidFill>
                <a:latin typeface="var(--vscode-editor-font-family)"/>
              </a:rPr>
              <a:t>0.9174157159756519</a:t>
            </a:r>
            <a:endParaRPr lang="en-US" sz="1400" b="1" dirty="0">
              <a:solidFill>
                <a:schemeClr val="bg2">
                  <a:lumMod val="50000"/>
                </a:schemeClr>
              </a:solidFill>
            </a:endParaRPr>
          </a:p>
          <a:p>
            <a:r>
              <a:rPr lang="en-US" sz="1400" dirty="0">
                <a:solidFill>
                  <a:schemeClr val="tx1"/>
                </a:solidFill>
              </a:rPr>
              <a:t>The Hopkins measure obtained after the outlier's treatment indicates that the dataset is prime for clustering.</a:t>
            </a:r>
          </a:p>
        </p:txBody>
      </p:sp>
      <p:sp>
        <p:nvSpPr>
          <p:cNvPr id="1029" name="Rectangle 1028">
            <a:extLst>
              <a:ext uri="{C183D7F6-B498-43B3-948B-1728B52AA6E4}">
                <adec:decorative xmlns:adec="http://schemas.microsoft.com/office/drawing/2017/decorative" val="1"/>
              </a:ext>
            </a:extLst>
          </p:cNvPr>
          <p:cNvSpPr/>
          <p:nvPr/>
        </p:nvSpPr>
        <p:spPr>
          <a:xfrm>
            <a:off x="1052275" y="3234979"/>
            <a:ext cx="4932889" cy="3373810"/>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C183D7F6-B498-43B3-948B-1728B52AA6E4}">
                <adec:decorative xmlns:adec="http://schemas.microsoft.com/office/drawing/2017/decorative" val="1"/>
              </a:ext>
            </a:extLst>
          </p:cNvPr>
          <p:cNvSpPr/>
          <p:nvPr/>
        </p:nvSpPr>
        <p:spPr>
          <a:xfrm>
            <a:off x="6206834" y="3251605"/>
            <a:ext cx="4932889" cy="3357184"/>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F4540AC0-E369-4AD9-BBDB-C2E2E1409CDE}"/>
              </a:ext>
            </a:extLst>
          </p:cNvPr>
          <p:cNvSpPr txBox="1"/>
          <p:nvPr/>
        </p:nvSpPr>
        <p:spPr>
          <a:xfrm>
            <a:off x="7333380" y="3334730"/>
            <a:ext cx="2679794" cy="215444"/>
          </a:xfrm>
          <a:prstGeom prst="rect">
            <a:avLst/>
          </a:prstGeom>
          <a:noFill/>
        </p:spPr>
        <p:txBody>
          <a:bodyPr wrap="square" lIns="0" tIns="0" rIns="0" bIns="0" rtlCol="0">
            <a:spAutoFit/>
          </a:bodyPr>
          <a:lstStyle/>
          <a:p>
            <a:pPr algn="ctr"/>
            <a:r>
              <a:rPr lang="en-US" sz="1400" b="1" dirty="0">
                <a:solidFill>
                  <a:schemeClr val="bg2">
                    <a:lumMod val="50000"/>
                  </a:schemeClr>
                </a:solidFill>
              </a:rPr>
              <a:t>Outliers Treatment</a:t>
            </a:r>
          </a:p>
        </p:txBody>
      </p:sp>
      <p:sp>
        <p:nvSpPr>
          <p:cNvPr id="32" name="TextBox 31">
            <a:extLst>
              <a:ext uri="{FF2B5EF4-FFF2-40B4-BE49-F238E27FC236}">
                <a16:creationId xmlns:a16="http://schemas.microsoft.com/office/drawing/2014/main" id="{9C2A804C-860C-42CE-B071-DD567E25871D}"/>
              </a:ext>
            </a:extLst>
          </p:cNvPr>
          <p:cNvSpPr txBox="1"/>
          <p:nvPr/>
        </p:nvSpPr>
        <p:spPr>
          <a:xfrm>
            <a:off x="2144759" y="3336059"/>
            <a:ext cx="2679794" cy="215444"/>
          </a:xfrm>
          <a:prstGeom prst="rect">
            <a:avLst/>
          </a:prstGeom>
          <a:noFill/>
        </p:spPr>
        <p:txBody>
          <a:bodyPr wrap="square" lIns="0" tIns="0" rIns="0" bIns="0" rtlCol="0">
            <a:spAutoFit/>
          </a:bodyPr>
          <a:lstStyle/>
          <a:p>
            <a:pPr algn="ctr"/>
            <a:r>
              <a:rPr lang="en-US" sz="1400" b="1" dirty="0">
                <a:solidFill>
                  <a:schemeClr val="bg2">
                    <a:lumMod val="50000"/>
                  </a:schemeClr>
                </a:solidFill>
              </a:rPr>
              <a:t>Outliers</a:t>
            </a:r>
          </a:p>
        </p:txBody>
      </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5</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4" name="Picture 3" descr="A picture containing monitor&#10;&#10;Description automatically generated">
            <a:extLst>
              <a:ext uri="{FF2B5EF4-FFF2-40B4-BE49-F238E27FC236}">
                <a16:creationId xmlns:a16="http://schemas.microsoft.com/office/drawing/2014/main" id="{8C1FCBDD-871F-4705-9C18-8DB74550C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275" y="3599411"/>
            <a:ext cx="4864763" cy="2893598"/>
          </a:xfrm>
          <a:prstGeom prst="rect">
            <a:avLst/>
          </a:prstGeom>
        </p:spPr>
      </p:pic>
      <p:pic>
        <p:nvPicPr>
          <p:cNvPr id="6" name="Picture 5" descr="A screen shot of a social media post&#10;&#10;Description automatically generated">
            <a:extLst>
              <a:ext uri="{FF2B5EF4-FFF2-40B4-BE49-F238E27FC236}">
                <a16:creationId xmlns:a16="http://schemas.microsoft.com/office/drawing/2014/main" id="{60D6B5E8-D903-4AEE-A365-EA755AAB7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896" y="3599411"/>
            <a:ext cx="4864763" cy="2893597"/>
          </a:xfrm>
          <a:prstGeom prst="rect">
            <a:avLst/>
          </a:prstGeom>
        </p:spPr>
      </p:pic>
      <p:sp>
        <p:nvSpPr>
          <p:cNvPr id="39" name="TextBox 38">
            <a:extLst>
              <a:ext uri="{FF2B5EF4-FFF2-40B4-BE49-F238E27FC236}">
                <a16:creationId xmlns:a16="http://schemas.microsoft.com/office/drawing/2014/main" id="{A1BB9231-39FE-4580-A02B-28F8931C048F}"/>
              </a:ext>
            </a:extLst>
          </p:cNvPr>
          <p:cNvSpPr txBox="1"/>
          <p:nvPr/>
        </p:nvSpPr>
        <p:spPr>
          <a:xfrm>
            <a:off x="323748" y="6527346"/>
            <a:ext cx="1821011"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chemeClr val="tx1"/>
                </a:solidFill>
                <a:latin typeface="Algerian" panose="04020705040A02060702" pitchFamily="82" charset="0"/>
              </a:rPr>
              <a:t>HELP International</a:t>
            </a:r>
          </a:p>
        </p:txBody>
      </p:sp>
    </p:spTree>
    <p:extLst>
      <p:ext uri="{BB962C8B-B14F-4D97-AF65-F5344CB8AC3E}">
        <p14:creationId xmlns:p14="http://schemas.microsoft.com/office/powerpoint/2010/main" val="4083845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2" name="TextBox 41"/>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6</a:t>
            </a:r>
          </a:p>
        </p:txBody>
      </p:sp>
      <p:sp>
        <p:nvSpPr>
          <p:cNvPr id="116" name="Rectangle 115"/>
          <p:cNvSpPr/>
          <p:nvPr/>
        </p:nvSpPr>
        <p:spPr>
          <a:xfrm>
            <a:off x="647139" y="1883938"/>
            <a:ext cx="3195593" cy="2992401"/>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C183D7F6-B498-43B3-948B-1728B52AA6E4}">
                <adec:decorative xmlns:adec="http://schemas.microsoft.com/office/drawing/2017/decorative" val="1"/>
              </a:ext>
            </a:extLst>
          </p:cNvPr>
          <p:cNvSpPr/>
          <p:nvPr/>
        </p:nvSpPr>
        <p:spPr>
          <a:xfrm>
            <a:off x="977804" y="969860"/>
            <a:ext cx="2864928" cy="746432"/>
          </a:xfrm>
          <a:prstGeom prst="rect">
            <a:avLst/>
          </a:prstGeom>
          <a:gradFill flip="none" rotWithShape="1">
            <a:gsLst>
              <a:gs pos="100000">
                <a:schemeClr val="bg1"/>
              </a:gs>
              <a:gs pos="54000">
                <a:schemeClr val="accent3">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C183D7F6-B498-43B3-948B-1728B52AA6E4}">
                <adec:decorative xmlns:adec="http://schemas.microsoft.com/office/drawing/2017/decorative" val="1"/>
              </a:ext>
            </a:extLst>
          </p:cNvPr>
          <p:cNvSpPr/>
          <p:nvPr/>
        </p:nvSpPr>
        <p:spPr>
          <a:xfrm>
            <a:off x="648369" y="969860"/>
            <a:ext cx="746432" cy="746432"/>
          </a:xfrm>
          <a:prstGeom prst="ellipse">
            <a:avLst/>
          </a:prstGeom>
          <a:solidFill>
            <a:schemeClr val="accent3">
              <a:lumMod val="75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TextBox 106"/>
          <p:cNvSpPr txBox="1"/>
          <p:nvPr/>
        </p:nvSpPr>
        <p:spPr>
          <a:xfrm>
            <a:off x="2940975" y="1234219"/>
            <a:ext cx="630580" cy="184666"/>
          </a:xfrm>
          <a:prstGeom prst="rect">
            <a:avLst/>
          </a:prstGeom>
          <a:noFill/>
        </p:spPr>
        <p:txBody>
          <a:bodyPr wrap="square" lIns="0" tIns="0" rIns="0" bIns="0" rtlCol="0">
            <a:spAutoFit/>
          </a:bodyPr>
          <a:lstStyle/>
          <a:p>
            <a:r>
              <a:rPr lang="en-US" sz="1200" dirty="0">
                <a:solidFill>
                  <a:schemeClr val="bg1"/>
                </a:solidFill>
                <a:latin typeface="+mj-lt"/>
              </a:rPr>
              <a:t>K=3</a:t>
            </a:r>
          </a:p>
        </p:txBody>
      </p:sp>
      <p:sp>
        <p:nvSpPr>
          <p:cNvPr id="108" name="TextBox 107"/>
          <p:cNvSpPr txBox="1"/>
          <p:nvPr/>
        </p:nvSpPr>
        <p:spPr>
          <a:xfrm>
            <a:off x="1518369" y="1222307"/>
            <a:ext cx="1171540" cy="215444"/>
          </a:xfrm>
          <a:prstGeom prst="rect">
            <a:avLst/>
          </a:prstGeom>
          <a:noFill/>
        </p:spPr>
        <p:txBody>
          <a:bodyPr wrap="square" lIns="0" tIns="0" rIns="0" bIns="0" rtlCol="0">
            <a:spAutoFit/>
          </a:bodyPr>
          <a:lstStyle/>
          <a:p>
            <a:r>
              <a:rPr lang="en-US" sz="1400" dirty="0">
                <a:solidFill>
                  <a:schemeClr val="bg1"/>
                </a:solidFill>
              </a:rPr>
              <a:t>Elbow Method</a:t>
            </a:r>
          </a:p>
        </p:txBody>
      </p:sp>
      <p:sp>
        <p:nvSpPr>
          <p:cNvPr id="117" name="Rectangle 116"/>
          <p:cNvSpPr/>
          <p:nvPr/>
        </p:nvSpPr>
        <p:spPr>
          <a:xfrm>
            <a:off x="8326336" y="1883938"/>
            <a:ext cx="3195593" cy="2992401"/>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C183D7F6-B498-43B3-948B-1728B52AA6E4}">
                <adec:decorative xmlns:adec="http://schemas.microsoft.com/office/drawing/2017/decorative" val="1"/>
              </a:ext>
            </a:extLst>
          </p:cNvPr>
          <p:cNvSpPr/>
          <p:nvPr/>
        </p:nvSpPr>
        <p:spPr>
          <a:xfrm>
            <a:off x="8708825" y="969860"/>
            <a:ext cx="2834295" cy="746432"/>
          </a:xfrm>
          <a:prstGeom prst="rect">
            <a:avLst/>
          </a:prstGeom>
          <a:gradFill flip="none" rotWithShape="1">
            <a:gsLst>
              <a:gs pos="100000">
                <a:schemeClr val="bg1"/>
              </a:gs>
              <a:gs pos="54000">
                <a:srgbClr val="85E0E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C183D7F6-B498-43B3-948B-1728B52AA6E4}">
                <adec:decorative xmlns:adec="http://schemas.microsoft.com/office/drawing/2017/decorative" val="1"/>
              </a:ext>
            </a:extLst>
          </p:cNvPr>
          <p:cNvSpPr/>
          <p:nvPr/>
        </p:nvSpPr>
        <p:spPr>
          <a:xfrm>
            <a:off x="8323757" y="969860"/>
            <a:ext cx="746432" cy="746432"/>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p:cNvSpPr txBox="1"/>
          <p:nvPr/>
        </p:nvSpPr>
        <p:spPr>
          <a:xfrm>
            <a:off x="9211050" y="1213196"/>
            <a:ext cx="1388525" cy="215444"/>
          </a:xfrm>
          <a:prstGeom prst="rect">
            <a:avLst/>
          </a:prstGeom>
          <a:noFill/>
        </p:spPr>
        <p:txBody>
          <a:bodyPr wrap="square" lIns="0" tIns="0" rIns="0" bIns="0" rtlCol="0">
            <a:spAutoFit/>
          </a:bodyPr>
          <a:lstStyle/>
          <a:p>
            <a:r>
              <a:rPr lang="en-US" sz="1400" b="1" dirty="0">
                <a:solidFill>
                  <a:schemeClr val="tx1">
                    <a:lumMod val="50000"/>
                    <a:lumOff val="50000"/>
                  </a:schemeClr>
                </a:solidFill>
              </a:rPr>
              <a:t>Silhouette Score</a:t>
            </a:r>
          </a:p>
        </p:txBody>
      </p:sp>
      <p:sp>
        <p:nvSpPr>
          <p:cNvPr id="40" name="TextBox 39">
            <a:extLst>
              <a:ext uri="{FF2B5EF4-FFF2-40B4-BE49-F238E27FC236}">
                <a16:creationId xmlns:a16="http://schemas.microsoft.com/office/drawing/2014/main" id="{FFAEF1C8-817C-4EBC-A4FB-3ED2DB7FCBF8}"/>
              </a:ext>
            </a:extLst>
          </p:cNvPr>
          <p:cNvSpPr txBox="1"/>
          <p:nvPr/>
        </p:nvSpPr>
        <p:spPr>
          <a:xfrm>
            <a:off x="4169190" y="193373"/>
            <a:ext cx="3853620" cy="492443"/>
          </a:xfrm>
          <a:prstGeom prst="rect">
            <a:avLst/>
          </a:prstGeom>
          <a:noFill/>
        </p:spPr>
        <p:txBody>
          <a:bodyPr wrap="none" lIns="0" tIns="0" rIns="0" bIns="0" rtlCol="0">
            <a:spAutoFit/>
          </a:bodyPr>
          <a:lstStyle>
            <a:defPPr>
              <a:defRPr lang="en-US"/>
            </a:defPPr>
            <a:lvl1pPr algn="ctr">
              <a:tabLst>
                <a:tab pos="347663" algn="l"/>
              </a:tabLst>
              <a:defRPr sz="3200" b="1">
                <a:solidFill>
                  <a:srgbClr val="30353F"/>
                </a:solidFill>
                <a:latin typeface="+mj-lt"/>
              </a:defRPr>
            </a:lvl1pPr>
          </a:lstStyle>
          <a:p>
            <a:r>
              <a:rPr lang="en-US" dirty="0"/>
              <a:t>K-Means Clustering</a:t>
            </a:r>
          </a:p>
        </p:txBody>
      </p:sp>
      <p:sp>
        <p:nvSpPr>
          <p:cNvPr id="2" name="Title 1" hidden="1">
            <a:extLst>
              <a:ext uri="{FF2B5EF4-FFF2-40B4-BE49-F238E27FC236}">
                <a16:creationId xmlns:a16="http://schemas.microsoft.com/office/drawing/2014/main" id="{8BD7D413-936A-4A2D-83E0-6714C8DB077C}"/>
              </a:ext>
            </a:extLst>
          </p:cNvPr>
          <p:cNvSpPr>
            <a:spLocks noGrp="1"/>
          </p:cNvSpPr>
          <p:nvPr>
            <p:ph type="title"/>
          </p:nvPr>
        </p:nvSpPr>
        <p:spPr/>
        <p:txBody>
          <a:bodyPr/>
          <a:lstStyle/>
          <a:p>
            <a:r>
              <a:rPr lang="en-US" dirty="0"/>
              <a:t>Slide 4</a:t>
            </a:r>
          </a:p>
        </p:txBody>
      </p:sp>
      <p:sp>
        <p:nvSpPr>
          <p:cNvPr id="41" name="TextBox 40">
            <a:extLst>
              <a:ext uri="{FF2B5EF4-FFF2-40B4-BE49-F238E27FC236}">
                <a16:creationId xmlns:a16="http://schemas.microsoft.com/office/drawing/2014/main" id="{DE41422A-0A7A-4C61-B5F6-B77072B85284}"/>
              </a:ext>
            </a:extLst>
          </p:cNvPr>
          <p:cNvSpPr txBox="1"/>
          <p:nvPr/>
        </p:nvSpPr>
        <p:spPr>
          <a:xfrm>
            <a:off x="10863238" y="1234219"/>
            <a:ext cx="630580" cy="184666"/>
          </a:xfrm>
          <a:prstGeom prst="rect">
            <a:avLst/>
          </a:prstGeom>
          <a:noFill/>
        </p:spPr>
        <p:txBody>
          <a:bodyPr wrap="square" lIns="0" tIns="0" rIns="0" bIns="0" rtlCol="0">
            <a:spAutoFit/>
          </a:bodyPr>
          <a:lstStyle/>
          <a:p>
            <a:r>
              <a:rPr lang="en-US" sz="1200" dirty="0">
                <a:solidFill>
                  <a:schemeClr val="tx1">
                    <a:lumMod val="50000"/>
                    <a:lumOff val="50000"/>
                  </a:schemeClr>
                </a:solidFill>
                <a:latin typeface="+mj-lt"/>
              </a:rPr>
              <a:t>K=2 or 3</a:t>
            </a:r>
          </a:p>
        </p:txBody>
      </p:sp>
      <p:pic>
        <p:nvPicPr>
          <p:cNvPr id="4" name="Picture 3" descr="A close up of a person&#10;&#10;Description automatically generated">
            <a:extLst>
              <a:ext uri="{FF2B5EF4-FFF2-40B4-BE49-F238E27FC236}">
                <a16:creationId xmlns:a16="http://schemas.microsoft.com/office/drawing/2014/main" id="{2E66732D-B000-46B8-A479-DD809F5B4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139" y="2139325"/>
            <a:ext cx="3103430" cy="2376691"/>
          </a:xfrm>
          <a:prstGeom prst="rect">
            <a:avLst/>
          </a:prstGeom>
        </p:spPr>
      </p:pic>
      <p:pic>
        <p:nvPicPr>
          <p:cNvPr id="7" name="Picture 6" descr="A close up of a person&#10;&#10;Description automatically generated">
            <a:extLst>
              <a:ext uri="{FF2B5EF4-FFF2-40B4-BE49-F238E27FC236}">
                <a16:creationId xmlns:a16="http://schemas.microsoft.com/office/drawing/2014/main" id="{1B8264B7-D48F-4B83-9BCF-66B4AF458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8225" y="2139324"/>
            <a:ext cx="3195593" cy="2376692"/>
          </a:xfrm>
          <a:prstGeom prst="rect">
            <a:avLst/>
          </a:prstGeom>
        </p:spPr>
      </p:pic>
      <p:sp>
        <p:nvSpPr>
          <p:cNvPr id="48" name="Rectangle 47">
            <a:extLst>
              <a:ext uri="{FF2B5EF4-FFF2-40B4-BE49-F238E27FC236}">
                <a16:creationId xmlns:a16="http://schemas.microsoft.com/office/drawing/2014/main" id="{185BB3A6-751C-4445-8B30-BF0ADBA83BA9}"/>
              </a:ext>
            </a:extLst>
          </p:cNvPr>
          <p:cNvSpPr/>
          <p:nvPr/>
        </p:nvSpPr>
        <p:spPr>
          <a:xfrm>
            <a:off x="4401154" y="1877716"/>
            <a:ext cx="3195593" cy="2992401"/>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85000"/>
                    <a:lumOff val="15000"/>
                  </a:schemeClr>
                </a:solidFill>
              </a:rPr>
              <a:t>[K = 3]</a:t>
            </a:r>
          </a:p>
          <a:p>
            <a:pPr algn="ctr"/>
            <a:endParaRPr lang="en-US" b="1" dirty="0">
              <a:solidFill>
                <a:schemeClr val="tx1">
                  <a:lumMod val="85000"/>
                  <a:lumOff val="15000"/>
                </a:schemeClr>
              </a:solidFill>
            </a:endParaRPr>
          </a:p>
          <a:p>
            <a:pPr algn="ctr"/>
            <a:r>
              <a:rPr lang="en-US" sz="1400" dirty="0">
                <a:solidFill>
                  <a:schemeClr val="tx1">
                    <a:lumMod val="85000"/>
                    <a:lumOff val="15000"/>
                  </a:schemeClr>
                </a:solidFill>
              </a:rPr>
              <a:t>Based on both the elbow curve and silhouette score analysis, k = 3, seems to be the optimum choice of clusters for k-means. </a:t>
            </a:r>
          </a:p>
          <a:p>
            <a:pPr algn="ctr"/>
            <a:endParaRPr lang="en-US" sz="1400" dirty="0">
              <a:solidFill>
                <a:schemeClr val="tx1">
                  <a:lumMod val="85000"/>
                  <a:lumOff val="15000"/>
                </a:schemeClr>
              </a:solidFill>
            </a:endParaRPr>
          </a:p>
          <a:p>
            <a:pPr algn="ctr"/>
            <a:r>
              <a:rPr lang="en-US" sz="1400" dirty="0">
                <a:solidFill>
                  <a:schemeClr val="tx1">
                    <a:lumMod val="85000"/>
                    <a:lumOff val="15000"/>
                  </a:schemeClr>
                </a:solidFill>
              </a:rPr>
              <a:t>It should also be noted that, using Silhouette score, even k = 2, option looks viable too. But dividing into 2 clusters does not provide much insight.</a:t>
            </a:r>
          </a:p>
          <a:p>
            <a:pPr algn="ctr"/>
            <a:endParaRPr lang="en-US" dirty="0"/>
          </a:p>
        </p:txBody>
      </p:sp>
      <p:sp>
        <p:nvSpPr>
          <p:cNvPr id="53" name="TextBox 52">
            <a:extLst>
              <a:ext uri="{FF2B5EF4-FFF2-40B4-BE49-F238E27FC236}">
                <a16:creationId xmlns:a16="http://schemas.microsoft.com/office/drawing/2014/main" id="{B2178070-EA69-4F18-BB64-1C86538EF686}"/>
              </a:ext>
            </a:extLst>
          </p:cNvPr>
          <p:cNvSpPr txBox="1"/>
          <p:nvPr/>
        </p:nvSpPr>
        <p:spPr>
          <a:xfrm>
            <a:off x="361936" y="6419624"/>
            <a:ext cx="1821011"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chemeClr val="tx1"/>
                </a:solidFill>
                <a:latin typeface="Algerian" panose="04020705040A02060702" pitchFamily="82" charset="0"/>
              </a:rPr>
              <a:t>HELP International</a:t>
            </a:r>
          </a:p>
        </p:txBody>
      </p:sp>
    </p:spTree>
    <p:extLst>
      <p:ext uri="{BB962C8B-B14F-4D97-AF65-F5344CB8AC3E}">
        <p14:creationId xmlns:p14="http://schemas.microsoft.com/office/powerpoint/2010/main" val="1469036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4111481" y="168075"/>
            <a:ext cx="3969036"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K-Means Clustering </a:t>
            </a:r>
          </a:p>
        </p:txBody>
      </p:sp>
      <p:sp>
        <p:nvSpPr>
          <p:cNvPr id="155" name="Rectangle 154">
            <a:extLst>
              <a:ext uri="{C183D7F6-B498-43B3-948B-1728B52AA6E4}">
                <adec:decorative xmlns:adec="http://schemas.microsoft.com/office/drawing/2017/decorative" val="1"/>
              </a:ext>
            </a:extLst>
          </p:cNvPr>
          <p:cNvSpPr/>
          <p:nvPr/>
        </p:nvSpPr>
        <p:spPr>
          <a:xfrm>
            <a:off x="1052276" y="854233"/>
            <a:ext cx="10087448" cy="2159556"/>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Clustering Output:</a:t>
            </a:r>
          </a:p>
          <a:p>
            <a:endParaRPr lang="en-US" sz="1400" dirty="0">
              <a:solidFill>
                <a:schemeClr val="tx1"/>
              </a:solidFill>
            </a:endParaRPr>
          </a:p>
          <a:p>
            <a:r>
              <a:rPr lang="en-US" sz="1400" dirty="0">
                <a:solidFill>
                  <a:schemeClr val="tx1"/>
                </a:solidFill>
              </a:rPr>
              <a:t>The below plots clearly define the 3 categories obtained through k-means clustering.</a:t>
            </a:r>
          </a:p>
          <a:p>
            <a:endParaRPr lang="en-US" sz="1400" dirty="0">
              <a:solidFill>
                <a:schemeClr val="tx1"/>
              </a:solidFill>
            </a:endParaRPr>
          </a:p>
          <a:p>
            <a:pPr marL="285750" indent="-285750">
              <a:buFont typeface="Wingdings" panose="05000000000000000000" pitchFamily="2" charset="2"/>
              <a:buChar char="ü"/>
            </a:pPr>
            <a:r>
              <a:rPr lang="en-US" sz="1400" dirty="0">
                <a:solidFill>
                  <a:schemeClr val="tx1"/>
                </a:solidFill>
              </a:rPr>
              <a:t>Cluster 0: Has average GDPP/income with mid level child mortality rate.</a:t>
            </a:r>
          </a:p>
          <a:p>
            <a:pPr marL="285750" indent="-285750">
              <a:buFont typeface="Wingdings" panose="05000000000000000000" pitchFamily="2" charset="2"/>
              <a:buChar char="ü"/>
            </a:pPr>
            <a:r>
              <a:rPr lang="en-US" sz="1400" dirty="0">
                <a:solidFill>
                  <a:schemeClr val="tx1"/>
                </a:solidFill>
              </a:rPr>
              <a:t>Cluster 1: Group of developed nations with very high GDPP /income with very low child mortality.</a:t>
            </a:r>
          </a:p>
          <a:p>
            <a:pPr marL="285750" indent="-285750">
              <a:buFont typeface="Wingdings" panose="05000000000000000000" pitchFamily="2" charset="2"/>
              <a:buChar char="ü"/>
            </a:pPr>
            <a:r>
              <a:rPr lang="en-US" sz="1400" dirty="0">
                <a:solidFill>
                  <a:schemeClr val="tx1"/>
                </a:solidFill>
              </a:rPr>
              <a:t>Cluster 2: This cluster has high child mortality rate with low GDPP/income. There are quite a few outliers here though regarding GDPP, which tells us that the child mortality rate is a significant factor for this cluster.</a:t>
            </a:r>
          </a:p>
        </p:txBody>
      </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4434" cy="307777"/>
          </a:xfrm>
          <a:prstGeom prst="rect">
            <a:avLst/>
          </a:prstGeom>
          <a:noFill/>
        </p:spPr>
        <p:txBody>
          <a:bodyPr wrap="none" rtlCol="0">
            <a:spAutoFit/>
          </a:bodyPr>
          <a:lstStyle/>
          <a:p>
            <a:r>
              <a:rPr lang="en-US" sz="1400" b="1" dirty="0">
                <a:solidFill>
                  <a:schemeClr val="bg1"/>
                </a:solidFill>
              </a:rPr>
              <a:t>7</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4" name="Picture 3" descr="A screenshot of a computer&#10;&#10;Description automatically generated">
            <a:extLst>
              <a:ext uri="{FF2B5EF4-FFF2-40B4-BE49-F238E27FC236}">
                <a16:creationId xmlns:a16="http://schemas.microsoft.com/office/drawing/2014/main" id="{4E11FF10-A986-40F5-BF6B-6E49B8C40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275" y="3071405"/>
            <a:ext cx="10087448" cy="3372298"/>
          </a:xfrm>
          <a:prstGeom prst="rect">
            <a:avLst/>
          </a:prstGeom>
        </p:spPr>
      </p:pic>
      <p:sp>
        <p:nvSpPr>
          <p:cNvPr id="35" name="TextBox 34">
            <a:extLst>
              <a:ext uri="{FF2B5EF4-FFF2-40B4-BE49-F238E27FC236}">
                <a16:creationId xmlns:a16="http://schemas.microsoft.com/office/drawing/2014/main" id="{8B40EEB6-FBA5-48F8-AE4A-A5E0A4897257}"/>
              </a:ext>
            </a:extLst>
          </p:cNvPr>
          <p:cNvSpPr txBox="1"/>
          <p:nvPr/>
        </p:nvSpPr>
        <p:spPr>
          <a:xfrm>
            <a:off x="343678" y="6415863"/>
            <a:ext cx="1821011"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chemeClr val="tx1"/>
                </a:solidFill>
                <a:latin typeface="Algerian" panose="04020705040A02060702" pitchFamily="82" charset="0"/>
              </a:rPr>
              <a:t>HELP International</a:t>
            </a:r>
          </a:p>
        </p:txBody>
      </p:sp>
    </p:spTree>
    <p:extLst>
      <p:ext uri="{BB962C8B-B14F-4D97-AF65-F5344CB8AC3E}">
        <p14:creationId xmlns:p14="http://schemas.microsoft.com/office/powerpoint/2010/main" val="710012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4111487" y="165381"/>
            <a:ext cx="3969036"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K-Means Clustering </a:t>
            </a:r>
          </a:p>
        </p:txBody>
      </p:sp>
      <p:sp>
        <p:nvSpPr>
          <p:cNvPr id="155" name="Rectangle 154">
            <a:extLst>
              <a:ext uri="{C183D7F6-B498-43B3-948B-1728B52AA6E4}">
                <adec:decorative xmlns:adec="http://schemas.microsoft.com/office/drawing/2017/decorative" val="1"/>
              </a:ext>
            </a:extLst>
          </p:cNvPr>
          <p:cNvSpPr/>
          <p:nvPr/>
        </p:nvSpPr>
        <p:spPr>
          <a:xfrm>
            <a:off x="1052276" y="854232"/>
            <a:ext cx="10087448" cy="199160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Cluster Profiling:</a:t>
            </a:r>
          </a:p>
          <a:p>
            <a:endParaRPr lang="en-US" sz="1400" dirty="0">
              <a:solidFill>
                <a:schemeClr val="tx1"/>
              </a:solidFill>
            </a:endParaRPr>
          </a:p>
          <a:p>
            <a:r>
              <a:rPr lang="en-US" sz="1400" dirty="0">
                <a:solidFill>
                  <a:schemeClr val="tx1"/>
                </a:solidFill>
              </a:rPr>
              <a:t>The below box plots throw some good light upon the trends for the 3 clusters identified.</a:t>
            </a:r>
          </a:p>
          <a:p>
            <a:r>
              <a:rPr lang="en-US" sz="1400" dirty="0">
                <a:solidFill>
                  <a:schemeClr val="tx1"/>
                </a:solidFill>
              </a:rPr>
              <a:t>Cluster 0, seems to be moderate in all aspects, i.e. GDPP is average, and Child Mortality rate is mostly below 50.</a:t>
            </a:r>
          </a:p>
          <a:p>
            <a:r>
              <a:rPr lang="en-US" sz="1400" dirty="0">
                <a:solidFill>
                  <a:schemeClr val="tx1"/>
                </a:solidFill>
              </a:rPr>
              <a:t>Cluster 1, which we identified to be developed countries, has significant high GDPP (~45K mean) and Income (~40K mean) and the child mortality rate is close to zero.</a:t>
            </a:r>
          </a:p>
          <a:p>
            <a:r>
              <a:rPr lang="en-US" sz="1400" dirty="0">
                <a:solidFill>
                  <a:schemeClr val="tx1"/>
                </a:solidFill>
              </a:rPr>
              <a:t>Cluster 2, identified as mostly underdeveloped nations, have GDPP and Income at the bottom with mean below 1K, whereas the Child Mortality mean value is closer to 100. </a:t>
            </a:r>
          </a:p>
        </p:txBody>
      </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8</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5" name="Picture 4" descr="A picture containing clock&#10;&#10;Description automatically generated">
            <a:extLst>
              <a:ext uri="{FF2B5EF4-FFF2-40B4-BE49-F238E27FC236}">
                <a16:creationId xmlns:a16="http://schemas.microsoft.com/office/drawing/2014/main" id="{B6A8E90E-EB58-4BDA-98EB-7B9DF4E94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188" y="2864289"/>
            <a:ext cx="10249536" cy="3517849"/>
          </a:xfrm>
          <a:prstGeom prst="rect">
            <a:avLst/>
          </a:prstGeom>
        </p:spPr>
      </p:pic>
      <p:sp>
        <p:nvSpPr>
          <p:cNvPr id="10" name="TextBox 9">
            <a:extLst>
              <a:ext uri="{FF2B5EF4-FFF2-40B4-BE49-F238E27FC236}">
                <a16:creationId xmlns:a16="http://schemas.microsoft.com/office/drawing/2014/main" id="{2E8C06C3-FF08-4CA3-BE17-47E20E8FF621}"/>
              </a:ext>
            </a:extLst>
          </p:cNvPr>
          <p:cNvSpPr txBox="1"/>
          <p:nvPr/>
        </p:nvSpPr>
        <p:spPr>
          <a:xfrm>
            <a:off x="376980" y="6373458"/>
            <a:ext cx="1821011"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chemeClr val="tx1"/>
                </a:solidFill>
                <a:latin typeface="Algerian" panose="04020705040A02060702" pitchFamily="82" charset="0"/>
              </a:rPr>
              <a:t>HELP International</a:t>
            </a:r>
          </a:p>
        </p:txBody>
      </p:sp>
    </p:spTree>
    <p:extLst>
      <p:ext uri="{BB962C8B-B14F-4D97-AF65-F5344CB8AC3E}">
        <p14:creationId xmlns:p14="http://schemas.microsoft.com/office/powerpoint/2010/main" val="309530813"/>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PowerPoint, from 24Slides</Template>
  <TotalTime>0</TotalTime>
  <Words>1487</Words>
  <Application>Microsoft Office PowerPoint</Application>
  <PresentationFormat>Widescreen</PresentationFormat>
  <Paragraphs>169</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Algerian</vt:lpstr>
      <vt:lpstr>Arial</vt:lpstr>
      <vt:lpstr>Calibri</vt:lpstr>
      <vt:lpstr>Century Gothic</vt:lpstr>
      <vt:lpstr>Segoe UI Light</vt:lpstr>
      <vt:lpstr>var(--vscode-editor-font-family)</vt:lpstr>
      <vt:lpstr>Wingdings</vt:lpstr>
      <vt:lpstr>Office Theme</vt:lpstr>
      <vt:lpstr>Slide 1</vt:lpstr>
      <vt:lpstr>Slide 7</vt:lpstr>
      <vt:lpstr>Slide 9</vt:lpstr>
      <vt:lpstr>Slide 3</vt:lpstr>
      <vt:lpstr>Slide 2</vt:lpstr>
      <vt:lpstr>Slide 2</vt:lpstr>
      <vt:lpstr>Slide 4</vt:lpstr>
      <vt:lpstr>Slide 2</vt:lpstr>
      <vt:lpstr>Slide 2</vt:lpstr>
      <vt:lpstr>Slide 2</vt:lpstr>
      <vt:lpstr>Slide 2</vt:lpstr>
      <vt:lpstr>Slide 2</vt:lpstr>
      <vt:lpstr>Slide 7</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2020-05-25T06:54:27Z</dcterms:created>
  <dcterms:modified xsi:type="dcterms:W3CDTF">2020-05-25T12:14:21Z</dcterms:modified>
</cp:coreProperties>
</file>